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  <p:sldMasterId id="2147483664" r:id="rId4"/>
    <p:sldMasterId id="2147483668" r:id="rId5"/>
    <p:sldMasterId id="2147483672" r:id="rId6"/>
  </p:sldMasterIdLst>
  <p:notesMasterIdLst>
    <p:notesMasterId r:id="rId31"/>
  </p:notesMasterIdLst>
  <p:handoutMasterIdLst>
    <p:handoutMasterId r:id="rId32"/>
  </p:handoutMasterIdLst>
  <p:sldIdLst>
    <p:sldId id="11090572" r:id="rId7"/>
    <p:sldId id="11090575" r:id="rId8"/>
    <p:sldId id="11090576" r:id="rId9"/>
    <p:sldId id="11090582" r:id="rId10"/>
    <p:sldId id="11091178" r:id="rId11"/>
    <p:sldId id="11091167" r:id="rId12"/>
    <p:sldId id="11091181" r:id="rId13"/>
    <p:sldId id="11091184" r:id="rId14"/>
    <p:sldId id="11091182" r:id="rId15"/>
    <p:sldId id="11091183" r:id="rId16"/>
    <p:sldId id="11091179" r:id="rId17"/>
    <p:sldId id="11090577" r:id="rId18"/>
    <p:sldId id="11090579" r:id="rId19"/>
    <p:sldId id="11091185" r:id="rId20"/>
    <p:sldId id="11091186" r:id="rId21"/>
    <p:sldId id="11091187" r:id="rId22"/>
    <p:sldId id="11091197" r:id="rId23"/>
    <p:sldId id="11091198" r:id="rId24"/>
    <p:sldId id="11091180" r:id="rId25"/>
    <p:sldId id="11091202" r:id="rId26"/>
    <p:sldId id="11091203" r:id="rId27"/>
    <p:sldId id="11091204" r:id="rId28"/>
    <p:sldId id="11091205" r:id="rId29"/>
    <p:sldId id="11090581" r:id="rId30"/>
  </p:sldIdLst>
  <p:sldSz cx="12192000" cy="6858000"/>
  <p:notesSz cx="6858000" cy="9144000"/>
  <p:embeddedFontLst>
    <p:embeddedFont>
      <p:font typeface="楷体" panose="02010609060101010101" charset="-122"/>
      <p:regular r:id="rId36"/>
    </p:embeddedFont>
    <p:embeddedFont>
      <p:font typeface="微软雅黑" panose="020B0503020204020204" pitchFamily="34" charset="-122"/>
      <p:regular r:id="rId37"/>
    </p:embeddedFont>
  </p:embeddedFontLst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0386E"/>
    <a:srgbClr val="151E49"/>
    <a:srgbClr val="817599"/>
    <a:srgbClr val="CBC5D5"/>
    <a:srgbClr val="B9B1C7"/>
    <a:srgbClr val="776A90"/>
    <a:srgbClr val="796C92"/>
    <a:srgbClr val="A0A6BD"/>
    <a:srgbClr val="151A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8" autoAdjust="0"/>
    <p:restoredTop sz="94660"/>
  </p:normalViewPr>
  <p:slideViewPr>
    <p:cSldViewPr snapToGrid="0" showGuides="1">
      <p:cViewPr varScale="1">
        <p:scale>
          <a:sx n="89" d="100"/>
          <a:sy n="89" d="100"/>
        </p:scale>
        <p:origin x="72" y="100"/>
      </p:cViewPr>
      <p:guideLst>
        <p:guide orient="horz" pos="2160"/>
        <p:guide pos="388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2208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8" Type="http://schemas.openxmlformats.org/officeDocument/2006/relationships/tags" Target="tags/tag66.xml"/><Relationship Id="rId37" Type="http://schemas.openxmlformats.org/officeDocument/2006/relationships/font" Target="fonts/font2.fntdata"/><Relationship Id="rId36" Type="http://schemas.openxmlformats.org/officeDocument/2006/relationships/font" Target="fonts/font1.fntdata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handoutMaster" Target="handoutMasters/handoutMaster1.xml"/><Relationship Id="rId31" Type="http://schemas.openxmlformats.org/officeDocument/2006/relationships/notesMaster" Target="notesMasters/notesMaster1.xml"/><Relationship Id="rId30" Type="http://schemas.openxmlformats.org/officeDocument/2006/relationships/slide" Target="slides/slide24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C076C6-ADD8-47A9-B54E-90347B9031B6}" type="datetimeFigureOut">
              <a:rPr lang="zh-CN" altLang="en-US" smtClean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</a:fld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536135-2486-4580-BE87-BA48252E5614}" type="slidenum">
              <a:rPr lang="zh-CN" altLang="en-US" smtClean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</a:fld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E2089039-4CDB-422E-A12E-63039904EA7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A47C79DE-5603-402B-B6BC-365523C940C7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3E7D6-2A14-4DE5-BDE3-0617E9D841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F67FB-FCD5-4F4C-A72E-CD1FBBDD15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3E7D6-2A14-4DE5-BDE3-0617E9D841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F67FB-FCD5-4F4C-A72E-CD1FBBDD15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3E7D6-2A14-4DE5-BDE3-0617E9D841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F67FB-FCD5-4F4C-A72E-CD1FBBDD15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OPPOSans H" panose="00020600040101010101" pitchFamily="18" charset="-122"/>
              </a:defRPr>
            </a:lvl1pPr>
          </a:lstStyle>
          <a:p>
            <a:pPr>
              <a:defRPr/>
            </a:pPr>
            <a:fld id="{D8E48170-234A-45A9-BA18-EB5F9F29970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OPPOSans H" panose="00020600040101010101" pitchFamily="18" charset="-122"/>
              </a:defRPr>
            </a:lvl1pPr>
          </a:lstStyle>
          <a:p>
            <a:pPr>
              <a:defRPr/>
            </a:pP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OPPOSans H" panose="00020600040101010101" pitchFamily="18" charset="-122"/>
              </a:defRPr>
            </a:lvl1pPr>
          </a:lstStyle>
          <a:p>
            <a:pPr>
              <a:defRPr/>
            </a:pPr>
            <a:fld id="{13BEB98F-7A2F-46AB-AD99-CC9999768B6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3E7D6-2A14-4DE5-BDE3-0617E9D841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F67FB-FCD5-4F4C-A72E-CD1FBBDD15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 rot="5400000">
            <a:off x="2669017" y="-2664985"/>
            <a:ext cx="6853968" cy="121920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OPPOSans H" panose="00020600040101010101" pitchFamily="18" charset="-122"/>
              </a:defRPr>
            </a:lvl1pPr>
          </a:lstStyle>
          <a:p>
            <a:pPr>
              <a:defRPr/>
            </a:pPr>
            <a:fld id="{D8E48170-234A-45A9-BA18-EB5F9F29970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OPPOSans H" panose="00020600040101010101" pitchFamily="18" charset="-122"/>
              </a:defRPr>
            </a:lvl1pPr>
          </a:lstStyle>
          <a:p>
            <a:pPr>
              <a:defRPr/>
            </a:pP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OPPOSans H" panose="00020600040101010101" pitchFamily="18" charset="-122"/>
              </a:defRPr>
            </a:lvl1pPr>
          </a:lstStyle>
          <a:p>
            <a:pPr>
              <a:defRPr/>
            </a:pPr>
            <a:fld id="{13BEB98F-7A2F-46AB-AD99-CC9999768B6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OPPOSans H" panose="00020600040101010101" pitchFamily="18" charset="-122"/>
              </a:defRPr>
            </a:lvl1pPr>
          </a:lstStyle>
          <a:p>
            <a:pPr>
              <a:defRPr/>
            </a:pPr>
            <a:fld id="{22E3E7D6-2A14-4DE5-BDE3-0617E9D841C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OPPOSans H" panose="00020600040101010101" pitchFamily="18" charset="-122"/>
              </a:defRPr>
            </a:lvl1pPr>
          </a:lstStyle>
          <a:p>
            <a:pPr>
              <a:defRPr/>
            </a:pP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OPPOSans H" panose="00020600040101010101" pitchFamily="18" charset="-122"/>
              </a:defRPr>
            </a:lvl1pPr>
          </a:lstStyle>
          <a:p>
            <a:pPr>
              <a:defRPr/>
            </a:pPr>
            <a:fld id="{94AF67FB-FCD5-4F4C-A72E-CD1FBBDD15F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 rot="5400000">
            <a:off x="2669017" y="-2664985"/>
            <a:ext cx="6853968" cy="121920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OPPOSans H" panose="00020600040101010101" pitchFamily="18" charset="-122"/>
              </a:defRPr>
            </a:lvl1pPr>
          </a:lstStyle>
          <a:p>
            <a:pPr>
              <a:defRPr/>
            </a:pPr>
            <a:fld id="{D8E48170-234A-45A9-BA18-EB5F9F29970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OPPOSans H" panose="00020600040101010101" pitchFamily="18" charset="-122"/>
              </a:defRPr>
            </a:lvl1pPr>
          </a:lstStyle>
          <a:p>
            <a:pPr>
              <a:defRPr/>
            </a:pP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OPPOSans H" panose="00020600040101010101" pitchFamily="18" charset="-122"/>
              </a:defRPr>
            </a:lvl1pPr>
          </a:lstStyle>
          <a:p>
            <a:pPr>
              <a:defRPr/>
            </a:pPr>
            <a:fld id="{13BEB98F-7A2F-46AB-AD99-CC9999768B6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3E7D6-2A14-4DE5-BDE3-0617E9D841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F67FB-FCD5-4F4C-A72E-CD1FBBDD15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3E7D6-2A14-4DE5-BDE3-0617E9D841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F67FB-FCD5-4F4C-A72E-CD1FBBDD15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 rot="5400000">
            <a:off x="2669017" y="-2664985"/>
            <a:ext cx="6853968" cy="121920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OPPOSans H" panose="00020600040101010101" pitchFamily="18" charset="-122"/>
              </a:defRPr>
            </a:lvl1pPr>
          </a:lstStyle>
          <a:p>
            <a:pPr>
              <a:defRPr/>
            </a:pPr>
            <a:fld id="{D8E48170-234A-45A9-BA18-EB5F9F29970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OPPOSans H" panose="00020600040101010101" pitchFamily="18" charset="-122"/>
              </a:defRPr>
            </a:lvl1pPr>
          </a:lstStyle>
          <a:p>
            <a:pPr>
              <a:defRPr/>
            </a:pP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OPPOSans H" panose="00020600040101010101" pitchFamily="18" charset="-122"/>
              </a:defRPr>
            </a:lvl1pPr>
          </a:lstStyle>
          <a:p>
            <a:pPr>
              <a:defRPr/>
            </a:pPr>
            <a:fld id="{13BEB98F-7A2F-46AB-AD99-CC9999768B6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OPPOSans H" panose="00020600040101010101" pitchFamily="18" charset="-122"/>
              </a:defRPr>
            </a:lvl1pPr>
          </a:lstStyle>
          <a:p>
            <a:pPr>
              <a:defRPr/>
            </a:pPr>
            <a:fld id="{22E3E7D6-2A14-4DE5-BDE3-0617E9D841C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OPPOSans H" panose="00020600040101010101" pitchFamily="18" charset="-122"/>
              </a:defRPr>
            </a:lvl1pPr>
          </a:lstStyle>
          <a:p>
            <a:pPr>
              <a:defRPr/>
            </a:pP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OPPOSans H" panose="00020600040101010101" pitchFamily="18" charset="-122"/>
              </a:defRPr>
            </a:lvl1pPr>
          </a:lstStyle>
          <a:p>
            <a:pPr>
              <a:defRPr/>
            </a:pPr>
            <a:fld id="{94AF67FB-FCD5-4F4C-A72E-CD1FBBDD15F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 rot="5400000">
            <a:off x="2669017" y="-2664985"/>
            <a:ext cx="6853968" cy="121920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3E7D6-2A14-4DE5-BDE3-0617E9D841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F67FB-FCD5-4F4C-A72E-CD1FBBDD15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3E7D6-2A14-4DE5-BDE3-0617E9D841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F67FB-FCD5-4F4C-A72E-CD1FBBDD15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3E7D6-2A14-4DE5-BDE3-0617E9D841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F67FB-FCD5-4F4C-A72E-CD1FBBDD15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3E7D6-2A14-4DE5-BDE3-0617E9D841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F67FB-FCD5-4F4C-A72E-CD1FBBDD15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3E7D6-2A14-4DE5-BDE3-0617E9D841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F67FB-FCD5-4F4C-A72E-CD1FBBDD15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3E7D6-2A14-4DE5-BDE3-0617E9D841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F67FB-FCD5-4F4C-A72E-CD1FBBDD15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3E7D6-2A14-4DE5-BDE3-0617E9D841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F67FB-FCD5-4F4C-A72E-CD1FBBDD15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4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4" Type="http://schemas.openxmlformats.org/officeDocument/2006/relationships/theme" Target="../theme/theme4.xml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4" Type="http://schemas.openxmlformats.org/officeDocument/2006/relationships/theme" Target="../theme/theme5.xml"/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22E3E7D6-2A14-4DE5-BDE3-0617E9D841C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94AF67FB-FCD5-4F4C-A72E-CD1FBBDD15F2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Regular" panose="020B0500000000000000" pitchFamily="34" charset="-122"/>
          <a:ea typeface="思源黑体 CN Regular" panose="020B05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Regular" panose="020B0500000000000000" pitchFamily="34" charset="-122"/>
          <a:ea typeface="思源黑体 CN Regular" panose="020B05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Regular" panose="020B0500000000000000" pitchFamily="34" charset="-122"/>
          <a:ea typeface="思源黑体 CN Regular" panose="020B05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Regular" panose="020B0500000000000000" pitchFamily="34" charset="-122"/>
          <a:ea typeface="思源黑体 CN Regular" panose="020B05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Regular" panose="020B0500000000000000" pitchFamily="34" charset="-122"/>
          <a:ea typeface="思源黑体 CN Regular" panose="020B05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Regular" panose="020B0500000000000000" pitchFamily="34" charset="-122"/>
          <a:ea typeface="思源黑体 CN Regular" panose="020B05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POSans H" panose="00020600040101010101" pitchFamily="18" charset="-122"/>
              </a:defRPr>
            </a:lvl1pPr>
          </a:lstStyle>
          <a:p>
            <a:fld id="{D8E48170-234A-45A9-BA18-EB5F9F299700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POSans H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POSans H" panose="00020600040101010101" pitchFamily="18" charset="-122"/>
              </a:defRPr>
            </a:lvl1pPr>
          </a:lstStyle>
          <a:p>
            <a:fld id="{13BEB98F-7A2F-46AB-AD99-CC9999768B61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POSans H" panose="00020600040101010101" pitchFamily="18" charset="-12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POSans H" panose="00020600040101010101" pitchFamily="18" charset="-12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POSans H" panose="00020600040101010101" pitchFamily="18" charset="-12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POSans H" panose="00020600040101010101" pitchFamily="18" charset="-12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POSans H" panose="00020600040101010101" pitchFamily="18" charset="-12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POSans H" panose="00020600040101010101" pitchFamily="18" charset="-12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POSans H" panose="00020600040101010101" pitchFamily="18" charset="-122"/>
              </a:defRPr>
            </a:lvl1pPr>
          </a:lstStyle>
          <a:p>
            <a:pPr>
              <a:defRPr/>
            </a:pPr>
            <a:fld id="{D8E48170-234A-45A9-BA18-EB5F9F29970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POSans H" panose="00020600040101010101" pitchFamily="18" charset="-122"/>
              </a:defRPr>
            </a:lvl1pPr>
          </a:lstStyle>
          <a:p>
            <a:pPr>
              <a:defRPr/>
            </a:pP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POSans H" panose="00020600040101010101" pitchFamily="18" charset="-122"/>
              </a:defRPr>
            </a:lvl1pPr>
          </a:lstStyle>
          <a:p>
            <a:pPr>
              <a:defRPr/>
            </a:pPr>
            <a:fld id="{13BEB98F-7A2F-46AB-AD99-CC9999768B6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POSans H" panose="00020600040101010101" pitchFamily="18" charset="-12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POSans H" panose="00020600040101010101" pitchFamily="18" charset="-12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POSans H" panose="00020600040101010101" pitchFamily="18" charset="-12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POSans H" panose="00020600040101010101" pitchFamily="18" charset="-12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POSans H" panose="00020600040101010101" pitchFamily="18" charset="-12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POSans H" panose="00020600040101010101" pitchFamily="18" charset="-12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POSans H" panose="00020600040101010101" pitchFamily="18" charset="-122"/>
              </a:defRPr>
            </a:lvl1pPr>
          </a:lstStyle>
          <a:p>
            <a:fld id="{D8E48170-234A-45A9-BA18-EB5F9F299700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POSans H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POSans H" panose="00020600040101010101" pitchFamily="18" charset="-122"/>
              </a:defRPr>
            </a:lvl1pPr>
          </a:lstStyle>
          <a:p>
            <a:fld id="{13BEB98F-7A2F-46AB-AD99-CC9999768B61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POSans H" panose="00020600040101010101" pitchFamily="18" charset="-12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POSans H" panose="00020600040101010101" pitchFamily="18" charset="-12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POSans H" panose="00020600040101010101" pitchFamily="18" charset="-12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POSans H" panose="00020600040101010101" pitchFamily="18" charset="-12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POSans H" panose="00020600040101010101" pitchFamily="18" charset="-12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POSans H" panose="00020600040101010101" pitchFamily="18" charset="-12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POSans H" panose="00020600040101010101" pitchFamily="18" charset="-122"/>
              </a:defRPr>
            </a:lvl1pPr>
          </a:lstStyle>
          <a:p>
            <a:pPr>
              <a:defRPr/>
            </a:pPr>
            <a:fld id="{D8E48170-234A-45A9-BA18-EB5F9F29970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POSans H" panose="00020600040101010101" pitchFamily="18" charset="-122"/>
              </a:defRPr>
            </a:lvl1pPr>
          </a:lstStyle>
          <a:p>
            <a:pPr>
              <a:defRPr/>
            </a:pP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POSans H" panose="00020600040101010101" pitchFamily="18" charset="-122"/>
              </a:defRPr>
            </a:lvl1pPr>
          </a:lstStyle>
          <a:p>
            <a:pPr>
              <a:defRPr/>
            </a:pPr>
            <a:fld id="{13BEB98F-7A2F-46AB-AD99-CC9999768B6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POSans H" panose="00020600040101010101" pitchFamily="18" charset="-12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POSans H" panose="00020600040101010101" pitchFamily="18" charset="-12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POSans H" panose="00020600040101010101" pitchFamily="18" charset="-12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POSans H" panose="00020600040101010101" pitchFamily="18" charset="-12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POSans H" panose="00020600040101010101" pitchFamily="18" charset="-12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POSans H" panose="00020600040101010101" pitchFamily="18" charset="-12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tags" Target="../tags/tag53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59.xml"/><Relationship Id="rId8" Type="http://schemas.openxmlformats.org/officeDocument/2006/relationships/tags" Target="../tags/tag58.xml"/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image" Target="../media/image13.png"/><Relationship Id="rId2" Type="http://schemas.openxmlformats.org/officeDocument/2006/relationships/image" Target="../media/image25.jpeg"/><Relationship Id="rId15" Type="http://schemas.openxmlformats.org/officeDocument/2006/relationships/slideLayout" Target="../slideLayouts/slideLayout12.xml"/><Relationship Id="rId14" Type="http://schemas.openxmlformats.org/officeDocument/2006/relationships/tags" Target="../tags/tag64.xml"/><Relationship Id="rId13" Type="http://schemas.openxmlformats.org/officeDocument/2006/relationships/tags" Target="../tags/tag63.xml"/><Relationship Id="rId12" Type="http://schemas.openxmlformats.org/officeDocument/2006/relationships/tags" Target="../tags/tag62.xml"/><Relationship Id="rId11" Type="http://schemas.openxmlformats.org/officeDocument/2006/relationships/tags" Target="../tags/tag61.xml"/><Relationship Id="rId10" Type="http://schemas.openxmlformats.org/officeDocument/2006/relationships/tags" Target="../tags/tag60.xml"/><Relationship Id="rId1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tags" Target="../tags/tag65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image" Target="../media/image10.jpeg"/><Relationship Id="rId3" Type="http://schemas.openxmlformats.org/officeDocument/2006/relationships/tags" Target="../tags/tag2.xml"/><Relationship Id="rId22" Type="http://schemas.openxmlformats.org/officeDocument/2006/relationships/slideLayout" Target="../slideLayouts/slideLayout12.xml"/><Relationship Id="rId21" Type="http://schemas.openxmlformats.org/officeDocument/2006/relationships/tags" Target="../tags/tag19.xml"/><Relationship Id="rId20" Type="http://schemas.openxmlformats.org/officeDocument/2006/relationships/tags" Target="../tags/tag18.xml"/><Relationship Id="rId2" Type="http://schemas.openxmlformats.org/officeDocument/2006/relationships/image" Target="../media/image9.jpeg"/><Relationship Id="rId19" Type="http://schemas.openxmlformats.org/officeDocument/2006/relationships/tags" Target="../tags/tag17.xml"/><Relationship Id="rId18" Type="http://schemas.openxmlformats.org/officeDocument/2006/relationships/tags" Target="../tags/tag16.xml"/><Relationship Id="rId17" Type="http://schemas.openxmlformats.org/officeDocument/2006/relationships/tags" Target="../tags/tag15.xml"/><Relationship Id="rId16" Type="http://schemas.openxmlformats.org/officeDocument/2006/relationships/tags" Target="../tags/tag14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4.png"/><Relationship Id="rId2" Type="http://schemas.openxmlformats.org/officeDocument/2006/relationships/image" Target="../media/image13.pn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6.png"/><Relationship Id="rId2" Type="http://schemas.openxmlformats.org/officeDocument/2006/relationships/image" Target="../media/image13.png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tags" Target="../tags/tag20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4" Type="http://schemas.openxmlformats.org/officeDocument/2006/relationships/slideLayout" Target="../slideLayouts/slideLayout12.xml"/><Relationship Id="rId13" Type="http://schemas.openxmlformats.org/officeDocument/2006/relationships/tags" Target="../tags/tag32.xml"/><Relationship Id="rId12" Type="http://schemas.openxmlformats.org/officeDocument/2006/relationships/tags" Target="../tags/tag31.xml"/><Relationship Id="rId11" Type="http://schemas.openxmlformats.org/officeDocument/2006/relationships/tags" Target="../tags/tag30.xml"/><Relationship Id="rId10" Type="http://schemas.openxmlformats.org/officeDocument/2006/relationships/tags" Target="../tags/tag29.xml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tags" Target="../tags/tag33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tags" Target="../tags/tag44.xml"/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image" Target="../media/image13.png"/><Relationship Id="rId1" Type="http://schemas.openxmlformats.org/officeDocument/2006/relationships/tags" Target="../tags/tag3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8" y="-14354"/>
            <a:ext cx="12191982" cy="4803494"/>
          </a:xfrm>
          <a:prstGeom prst="rect">
            <a:avLst/>
          </a:prstGeom>
          <a:gradFill flip="none" rotWithShape="1">
            <a:gsLst>
              <a:gs pos="0">
                <a:srgbClr val="4C4385"/>
              </a:gs>
              <a:gs pos="100000">
                <a:srgbClr val="151E4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pic>
        <p:nvPicPr>
          <p:cNvPr id="323" name="图片 322"/>
          <p:cNvPicPr>
            <a:picLocks noChangeAspect="1"/>
          </p:cNvPicPr>
          <p:nvPr/>
        </p:nvPicPr>
        <p:blipFill>
          <a:blip r:embed="rId1">
            <a:alphaModFix amt="35000"/>
          </a:blip>
          <a:stretch>
            <a:fillRect/>
          </a:stretch>
        </p:blipFill>
        <p:spPr>
          <a:xfrm>
            <a:off x="8878397" y="603601"/>
            <a:ext cx="2890309" cy="2890309"/>
          </a:xfrm>
          <a:prstGeom prst="rect">
            <a:avLst/>
          </a:prstGeom>
        </p:spPr>
      </p:pic>
      <p:pic>
        <p:nvPicPr>
          <p:cNvPr id="288" name="图片 287"/>
          <p:cNvPicPr>
            <a:picLocks noChangeAspect="1"/>
          </p:cNvPicPr>
          <p:nvPr/>
        </p:nvPicPr>
        <p:blipFill>
          <a:blip r:embed="rId2" cstate="screen">
            <a:alphaModFix amt="10000"/>
          </a:blip>
          <a:stretch>
            <a:fillRect/>
          </a:stretch>
        </p:blipFill>
        <p:spPr>
          <a:xfrm>
            <a:off x="1068392" y="774921"/>
            <a:ext cx="10055216" cy="4620414"/>
          </a:xfrm>
          <a:prstGeom prst="rect">
            <a:avLst/>
          </a:prstGeom>
        </p:spPr>
      </p:pic>
      <p:pic>
        <p:nvPicPr>
          <p:cNvPr id="321" name="图片 320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56701" y="-317438"/>
            <a:ext cx="4803665" cy="48036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58032" y="1998453"/>
            <a:ext cx="56692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5400" dirty="0">
                <a:ln>
                  <a:solidFill>
                    <a:prstClr val="white"/>
                  </a:solidFill>
                </a:ln>
                <a:noFill/>
                <a:latin typeface="OPPOSans H" panose="00020600040101010101" pitchFamily="18" charset="-122"/>
                <a:ea typeface="OPPOSans H" panose="00020600040101010101" pitchFamily="18" charset="-122"/>
                <a:sym typeface="OPPOSans H" panose="00020600040101010101" pitchFamily="18" charset="-122"/>
              </a:rPr>
              <a:t>人工智能课程</a:t>
            </a:r>
            <a:r>
              <a:rPr lang="zh-CN" altLang="en-US" sz="5400" dirty="0">
                <a:ln>
                  <a:solidFill>
                    <a:prstClr val="white"/>
                  </a:solidFill>
                </a:ln>
                <a:noFill/>
                <a:latin typeface="OPPOSans H" panose="00020600040101010101" pitchFamily="18" charset="-122"/>
                <a:ea typeface="OPPOSans H" panose="00020600040101010101" pitchFamily="18" charset="-122"/>
                <a:sym typeface="OPPOSans H" panose="00020600040101010101" pitchFamily="18" charset="-122"/>
              </a:rPr>
              <a:t>汇报</a:t>
            </a:r>
            <a:endParaRPr lang="zh-CN" altLang="en-US" sz="5400" dirty="0">
              <a:ln>
                <a:solidFill>
                  <a:prstClr val="white"/>
                </a:solidFill>
              </a:ln>
              <a:noFill/>
              <a:latin typeface="OPPOSans H" panose="00020600040101010101" pitchFamily="18" charset="-122"/>
              <a:ea typeface="OPPOSans H" panose="00020600040101010101" pitchFamily="18" charset="-122"/>
              <a:sym typeface="OPPOSans H" panose="00020600040101010101" pitchFamily="18" charset="-122"/>
            </a:endParaRPr>
          </a:p>
        </p:txBody>
      </p:sp>
      <p:sp>
        <p:nvSpPr>
          <p:cNvPr id="7" name="任意多边形: 形状 6"/>
          <p:cNvSpPr/>
          <p:nvPr/>
        </p:nvSpPr>
        <p:spPr>
          <a:xfrm>
            <a:off x="683714" y="3099435"/>
            <a:ext cx="5587425" cy="228600"/>
          </a:xfrm>
          <a:custGeom>
            <a:avLst/>
            <a:gdLst>
              <a:gd name="connsiteX0" fmla="*/ 0 w 5442857"/>
              <a:gd name="connsiteY0" fmla="*/ 0 h 333829"/>
              <a:gd name="connsiteX1" fmla="*/ 1349828 w 5442857"/>
              <a:gd name="connsiteY1" fmla="*/ 14515 h 333829"/>
              <a:gd name="connsiteX2" fmla="*/ 1349828 w 5442857"/>
              <a:gd name="connsiteY2" fmla="*/ 333829 h 333829"/>
              <a:gd name="connsiteX3" fmla="*/ 1538514 w 5442857"/>
              <a:gd name="connsiteY3" fmla="*/ 14515 h 333829"/>
              <a:gd name="connsiteX4" fmla="*/ 5442857 w 5442857"/>
              <a:gd name="connsiteY4" fmla="*/ 14515 h 333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2857" h="333829">
                <a:moveTo>
                  <a:pt x="0" y="0"/>
                </a:moveTo>
                <a:lnTo>
                  <a:pt x="1349828" y="14515"/>
                </a:lnTo>
                <a:lnTo>
                  <a:pt x="1349828" y="333829"/>
                </a:lnTo>
                <a:lnTo>
                  <a:pt x="1538514" y="14515"/>
                </a:lnTo>
                <a:lnTo>
                  <a:pt x="5442857" y="14515"/>
                </a:ln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198502" y="181956"/>
            <a:ext cx="2098558" cy="592965"/>
          </a:xfrm>
          <a:prstGeom prst="rect">
            <a:avLst/>
          </a:prstGeom>
        </p:spPr>
      </p:pic>
      <p:pic>
        <p:nvPicPr>
          <p:cNvPr id="325" name="图片 324"/>
          <p:cNvPicPr>
            <a:picLocks noChangeAspect="1"/>
          </p:cNvPicPr>
          <p:nvPr/>
        </p:nvPicPr>
        <p:blipFill>
          <a:blip r:embed="rId3" cstate="screen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23055" y="408813"/>
            <a:ext cx="1589329" cy="1589329"/>
          </a:xfrm>
          <a:prstGeom prst="rect">
            <a:avLst/>
          </a:prstGeom>
        </p:spPr>
      </p:pic>
      <p:grpSp>
        <p:nvGrpSpPr>
          <p:cNvPr id="318" name="组合 317"/>
          <p:cNvGrpSpPr/>
          <p:nvPr/>
        </p:nvGrpSpPr>
        <p:grpSpPr>
          <a:xfrm>
            <a:off x="7644767" y="1717930"/>
            <a:ext cx="3478841" cy="3879340"/>
            <a:chOff x="7644767" y="1717930"/>
            <a:chExt cx="3478841" cy="3879340"/>
          </a:xfrm>
        </p:grpSpPr>
        <p:sp>
          <p:nvSpPr>
            <p:cNvPr id="298" name="矩形: 圆角 297"/>
            <p:cNvSpPr/>
            <p:nvPr/>
          </p:nvSpPr>
          <p:spPr>
            <a:xfrm rot="2765105">
              <a:off x="7644767" y="1717930"/>
              <a:ext cx="3478841" cy="3478841"/>
            </a:xfrm>
            <a:prstGeom prst="roundRect">
              <a:avLst>
                <a:gd name="adj" fmla="val 3272"/>
              </a:avLst>
            </a:prstGeom>
            <a:solidFill>
              <a:schemeClr val="bg1"/>
            </a:solidFill>
            <a:ln>
              <a:solidFill>
                <a:srgbClr val="151A59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297" name="矩形: 圆角 296"/>
            <p:cNvSpPr/>
            <p:nvPr/>
          </p:nvSpPr>
          <p:spPr>
            <a:xfrm rot="2765105">
              <a:off x="7717670" y="1803566"/>
              <a:ext cx="3333028" cy="3333028"/>
            </a:xfrm>
            <a:prstGeom prst="roundRect">
              <a:avLst>
                <a:gd name="adj" fmla="val 3272"/>
              </a:avLst>
            </a:prstGeom>
            <a:solidFill>
              <a:schemeClr val="bg1"/>
            </a:solidFill>
            <a:ln>
              <a:solidFill>
                <a:srgbClr val="40386E">
                  <a:alpha val="43000"/>
                </a:srgbClr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3" name="矩形: 圆角 2"/>
            <p:cNvSpPr/>
            <p:nvPr/>
          </p:nvSpPr>
          <p:spPr>
            <a:xfrm rot="2765105">
              <a:off x="7843369" y="1910955"/>
              <a:ext cx="3111501" cy="3111501"/>
            </a:xfrm>
            <a:prstGeom prst="roundRect">
              <a:avLst>
                <a:gd name="adj" fmla="val 3272"/>
              </a:avLst>
            </a:prstGeom>
            <a:gradFill flip="none" rotWithShape="1">
              <a:gsLst>
                <a:gs pos="0">
                  <a:srgbClr val="4C4385"/>
                </a:gs>
                <a:gs pos="100000">
                  <a:srgbClr val="151E49"/>
                </a:gs>
              </a:gsLst>
              <a:lin ang="5400000" scaled="1"/>
              <a:tileRect/>
            </a:gradFill>
            <a:ln>
              <a:noFill/>
            </a:ln>
            <a:effectLst>
              <a:glow rad="127000">
                <a:srgbClr val="151A59">
                  <a:alpha val="27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pic>
          <p:nvPicPr>
            <p:cNvPr id="292" name="图片 291"/>
            <p:cNvPicPr>
              <a:picLocks noChangeAspect="1"/>
            </p:cNvPicPr>
            <p:nvPr/>
          </p:nvPicPr>
          <p:blipFill>
            <a:blip r:embed="rId6" cstate="screen"/>
            <a:stretch>
              <a:fillRect/>
            </a:stretch>
          </p:blipFill>
          <p:spPr>
            <a:xfrm>
              <a:off x="8526959" y="1921333"/>
              <a:ext cx="1981522" cy="3090745"/>
            </a:xfrm>
            <a:prstGeom prst="rect">
              <a:avLst/>
            </a:prstGeom>
          </p:spPr>
        </p:pic>
        <p:pic>
          <p:nvPicPr>
            <p:cNvPr id="300" name="图片 299"/>
            <p:cNvPicPr>
              <a:picLocks noChangeAspect="1"/>
            </p:cNvPicPr>
            <p:nvPr/>
          </p:nvPicPr>
          <p:blipFill rotWithShape="1">
            <a:blip r:embed="rId7" cstate="screen"/>
            <a:srcRect b="-42838"/>
            <a:stretch>
              <a:fillRect/>
            </a:stretch>
          </p:blipFill>
          <p:spPr>
            <a:xfrm flipV="1">
              <a:off x="9431449" y="4733369"/>
              <a:ext cx="801770" cy="863901"/>
            </a:xfrm>
            <a:custGeom>
              <a:avLst/>
              <a:gdLst>
                <a:gd name="connsiteX0" fmla="*/ 0 w 944880"/>
                <a:gd name="connsiteY0" fmla="*/ 1018100 h 1018100"/>
                <a:gd name="connsiteX1" fmla="*/ 944880 w 944880"/>
                <a:gd name="connsiteY1" fmla="*/ 1018100 h 1018100"/>
                <a:gd name="connsiteX2" fmla="*/ 944880 w 944880"/>
                <a:gd name="connsiteY2" fmla="*/ 910192 h 1018100"/>
                <a:gd name="connsiteX3" fmla="*/ 0 w 944880"/>
                <a:gd name="connsiteY3" fmla="*/ 0 h 101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4880" h="1018100">
                  <a:moveTo>
                    <a:pt x="0" y="1018100"/>
                  </a:moveTo>
                  <a:lnTo>
                    <a:pt x="944880" y="1018100"/>
                  </a:lnTo>
                  <a:lnTo>
                    <a:pt x="944880" y="910192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sp>
        <p:nvSpPr>
          <p:cNvPr id="28" name="矩形 27"/>
          <p:cNvSpPr/>
          <p:nvPr/>
        </p:nvSpPr>
        <p:spPr>
          <a:xfrm>
            <a:off x="789305" y="5191760"/>
            <a:ext cx="1076960" cy="42926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386E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OPPOSans M" panose="00020600040101010101" pitchFamily="18" charset="-122"/>
              </a:rPr>
              <a:t>汇报人：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0386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63470" y="5133340"/>
            <a:ext cx="26066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noProof="0" dirty="0">
                <a:ln>
                  <a:noFill/>
                </a:ln>
                <a:solidFill>
                  <a:srgbClr val="40386E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OPPOSans M" panose="00020600040101010101" pitchFamily="18" charset="-122"/>
              </a:rPr>
              <a:t>71122135 </a:t>
            </a:r>
            <a:r>
              <a:rPr lang="zh-CN" altLang="en-US" sz="2400" noProof="0" dirty="0">
                <a:ln>
                  <a:noFill/>
                </a:ln>
                <a:solidFill>
                  <a:srgbClr val="40386E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OPPOSans M" panose="00020600040101010101" pitchFamily="18" charset="-122"/>
              </a:rPr>
              <a:t>谢鹏宇</a:t>
            </a:r>
            <a:endParaRPr lang="zh-CN" altLang="en-US" sz="2400" noProof="0" dirty="0">
              <a:ln>
                <a:noFill/>
              </a:ln>
              <a:solidFill>
                <a:srgbClr val="40386E"/>
              </a:solidFill>
              <a:effectLst/>
              <a:uLnTx/>
              <a:uFillTx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OPPOSans M" panose="00020600040101010101" pitchFamily="18" charset="-122"/>
            </a:endParaRPr>
          </a:p>
          <a:p>
            <a:r>
              <a:rPr lang="en-US" altLang="zh-CN" sz="2400" noProof="0" dirty="0">
                <a:ln>
                  <a:noFill/>
                </a:ln>
                <a:solidFill>
                  <a:srgbClr val="40386E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71122122 何子恒</a:t>
            </a:r>
            <a:endParaRPr lang="en-US" altLang="zh-CN" sz="2400" noProof="0" dirty="0">
              <a:ln>
                <a:noFill/>
              </a:ln>
              <a:solidFill>
                <a:srgbClr val="40386E"/>
              </a:solidFill>
              <a:effectLst/>
              <a:uLnTx/>
              <a:uFillTx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 sz="2400" noProof="0" dirty="0">
                <a:ln>
                  <a:noFill/>
                </a:ln>
                <a:solidFill>
                  <a:srgbClr val="40386E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71122130 徐硕洋</a:t>
            </a:r>
            <a:endParaRPr lang="en-US" altLang="zh-CN" sz="2400" noProof="0" dirty="0">
              <a:ln>
                <a:noFill/>
              </a:ln>
              <a:solidFill>
                <a:srgbClr val="40386E"/>
              </a:solidFill>
              <a:effectLst/>
              <a:uLnTx/>
              <a:uFillTx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231493" y="208345"/>
            <a:ext cx="517079" cy="5440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71760" y="383023"/>
            <a:ext cx="1524000" cy="36893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solidFill>
                  <a:srgbClr val="151E49"/>
                </a:solidFill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数据</a:t>
            </a:r>
            <a:r>
              <a:rPr lang="zh-CN" altLang="en-US" sz="2400" dirty="0">
                <a:solidFill>
                  <a:srgbClr val="151E49"/>
                </a:solidFill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预处理</a:t>
            </a:r>
            <a:endParaRPr lang="zh-CN" altLang="en-US" sz="2400" dirty="0">
              <a:solidFill>
                <a:srgbClr val="151E49"/>
              </a:solidFill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1396955" y="1431372"/>
            <a:ext cx="3657600" cy="36893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151A59">
                        <a:shade val="30000"/>
                        <a:satMod val="115000"/>
                      </a:srgbClr>
                    </a:gs>
                    <a:gs pos="50000">
                      <a:srgbClr val="151A59">
                        <a:shade val="67500"/>
                        <a:satMod val="115000"/>
                      </a:srgbClr>
                    </a:gs>
                    <a:gs pos="100000">
                      <a:srgbClr val="151A59">
                        <a:shade val="100000"/>
                        <a:satMod val="115000"/>
                      </a:srgbClr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目标变量编码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151A59">
                        <a:shade val="30000"/>
                        <a:satMod val="115000"/>
                      </a:srgbClr>
                    </a:gs>
                    <a:gs pos="50000">
                      <a:srgbClr val="151A59">
                        <a:shade val="67500"/>
                        <a:satMod val="115000"/>
                      </a:srgbClr>
                    </a:gs>
                    <a:gs pos="100000">
                      <a:srgbClr val="151A59">
                        <a:shade val="100000"/>
                        <a:satMod val="115000"/>
                      </a:srgbClr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及特征列对齐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151A59">
                      <a:shade val="30000"/>
                      <a:satMod val="115000"/>
                    </a:srgbClr>
                  </a:gs>
                  <a:gs pos="50000">
                    <a:srgbClr val="151A59">
                      <a:shade val="67500"/>
                      <a:satMod val="115000"/>
                    </a:srgbClr>
                  </a:gs>
                  <a:gs pos="100000">
                    <a:srgbClr val="151A59">
                      <a:shade val="100000"/>
                      <a:satMod val="115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/>
              <a:uLnTx/>
              <a:uFillTx/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25" name="classroom-pc_73575"/>
          <p:cNvSpPr/>
          <p:nvPr>
            <p:custDataLst>
              <p:tags r:id="rId3"/>
            </p:custDataLst>
          </p:nvPr>
        </p:nvSpPr>
        <p:spPr>
          <a:xfrm>
            <a:off x="591775" y="1384537"/>
            <a:ext cx="609685" cy="463129"/>
          </a:xfrm>
          <a:custGeom>
            <a:avLst/>
            <a:gdLst>
              <a:gd name="T0" fmla="*/ 2664 w 2711"/>
              <a:gd name="T1" fmla="*/ 1581 h 2062"/>
              <a:gd name="T2" fmla="*/ 909 w 2711"/>
              <a:gd name="T3" fmla="*/ 1581 h 2062"/>
              <a:gd name="T4" fmla="*/ 861 w 2711"/>
              <a:gd name="T5" fmla="*/ 1534 h 2062"/>
              <a:gd name="T6" fmla="*/ 861 w 2711"/>
              <a:gd name="T7" fmla="*/ 434 h 2062"/>
              <a:gd name="T8" fmla="*/ 909 w 2711"/>
              <a:gd name="T9" fmla="*/ 386 h 2062"/>
              <a:gd name="T10" fmla="*/ 2664 w 2711"/>
              <a:gd name="T11" fmla="*/ 386 h 2062"/>
              <a:gd name="T12" fmla="*/ 2711 w 2711"/>
              <a:gd name="T13" fmla="*/ 434 h 2062"/>
              <a:gd name="T14" fmla="*/ 2711 w 2711"/>
              <a:gd name="T15" fmla="*/ 1534 h 2062"/>
              <a:gd name="T16" fmla="*/ 2664 w 2711"/>
              <a:gd name="T17" fmla="*/ 1581 h 2062"/>
              <a:gd name="T18" fmla="*/ 2177 w 2711"/>
              <a:gd name="T19" fmla="*/ 1928 h 2062"/>
              <a:gd name="T20" fmla="*/ 2000 w 2711"/>
              <a:gd name="T21" fmla="*/ 1928 h 2062"/>
              <a:gd name="T22" fmla="*/ 2000 w 2711"/>
              <a:gd name="T23" fmla="*/ 1715 h 2062"/>
              <a:gd name="T24" fmla="*/ 1573 w 2711"/>
              <a:gd name="T25" fmla="*/ 1715 h 2062"/>
              <a:gd name="T26" fmla="*/ 1573 w 2711"/>
              <a:gd name="T27" fmla="*/ 1928 h 2062"/>
              <a:gd name="T28" fmla="*/ 1395 w 2711"/>
              <a:gd name="T29" fmla="*/ 1928 h 2062"/>
              <a:gd name="T30" fmla="*/ 1329 w 2711"/>
              <a:gd name="T31" fmla="*/ 1995 h 2062"/>
              <a:gd name="T32" fmla="*/ 1395 w 2711"/>
              <a:gd name="T33" fmla="*/ 2062 h 2062"/>
              <a:gd name="T34" fmla="*/ 1640 w 2711"/>
              <a:gd name="T35" fmla="*/ 2062 h 2062"/>
              <a:gd name="T36" fmla="*/ 1933 w 2711"/>
              <a:gd name="T37" fmla="*/ 2062 h 2062"/>
              <a:gd name="T38" fmla="*/ 2177 w 2711"/>
              <a:gd name="T39" fmla="*/ 2062 h 2062"/>
              <a:gd name="T40" fmla="*/ 2244 w 2711"/>
              <a:gd name="T41" fmla="*/ 1995 h 2062"/>
              <a:gd name="T42" fmla="*/ 2177 w 2711"/>
              <a:gd name="T43" fmla="*/ 1928 h 2062"/>
              <a:gd name="T44" fmla="*/ 1065 w 2711"/>
              <a:gd name="T45" fmla="*/ 253 h 2062"/>
              <a:gd name="T46" fmla="*/ 909 w 2711"/>
              <a:gd name="T47" fmla="*/ 253 h 2062"/>
              <a:gd name="T48" fmla="*/ 880 w 2711"/>
              <a:gd name="T49" fmla="*/ 255 h 2062"/>
              <a:gd name="T50" fmla="*/ 863 w 2711"/>
              <a:gd name="T51" fmla="*/ 253 h 2062"/>
              <a:gd name="T52" fmla="*/ 201 w 2711"/>
              <a:gd name="T53" fmla="*/ 253 h 2062"/>
              <a:gd name="T54" fmla="*/ 135 w 2711"/>
              <a:gd name="T55" fmla="*/ 320 h 2062"/>
              <a:gd name="T56" fmla="*/ 201 w 2711"/>
              <a:gd name="T57" fmla="*/ 386 h 2062"/>
              <a:gd name="T58" fmla="*/ 735 w 2711"/>
              <a:gd name="T59" fmla="*/ 386 h 2062"/>
              <a:gd name="T60" fmla="*/ 728 w 2711"/>
              <a:gd name="T61" fmla="*/ 434 h 2062"/>
              <a:gd name="T62" fmla="*/ 728 w 2711"/>
              <a:gd name="T63" fmla="*/ 558 h 2062"/>
              <a:gd name="T64" fmla="*/ 201 w 2711"/>
              <a:gd name="T65" fmla="*/ 558 h 2062"/>
              <a:gd name="T66" fmla="*/ 135 w 2711"/>
              <a:gd name="T67" fmla="*/ 624 h 2062"/>
              <a:gd name="T68" fmla="*/ 201 w 2711"/>
              <a:gd name="T69" fmla="*/ 691 h 2062"/>
              <a:gd name="T70" fmla="*/ 728 w 2711"/>
              <a:gd name="T71" fmla="*/ 691 h 2062"/>
              <a:gd name="T72" fmla="*/ 728 w 2711"/>
              <a:gd name="T73" fmla="*/ 863 h 2062"/>
              <a:gd name="T74" fmla="*/ 201 w 2711"/>
              <a:gd name="T75" fmla="*/ 863 h 2062"/>
              <a:gd name="T76" fmla="*/ 135 w 2711"/>
              <a:gd name="T77" fmla="*/ 929 h 2062"/>
              <a:gd name="T78" fmla="*/ 201 w 2711"/>
              <a:gd name="T79" fmla="*/ 996 h 2062"/>
              <a:gd name="T80" fmla="*/ 728 w 2711"/>
              <a:gd name="T81" fmla="*/ 996 h 2062"/>
              <a:gd name="T82" fmla="*/ 728 w 2711"/>
              <a:gd name="T83" fmla="*/ 1534 h 2062"/>
              <a:gd name="T84" fmla="*/ 909 w 2711"/>
              <a:gd name="T85" fmla="*/ 1715 h 2062"/>
              <a:gd name="T86" fmla="*/ 1065 w 2711"/>
              <a:gd name="T87" fmla="*/ 1715 h 2062"/>
              <a:gd name="T88" fmla="*/ 1065 w 2711"/>
              <a:gd name="T89" fmla="*/ 1995 h 2062"/>
              <a:gd name="T90" fmla="*/ 998 w 2711"/>
              <a:gd name="T91" fmla="*/ 2062 h 2062"/>
              <a:gd name="T92" fmla="*/ 67 w 2711"/>
              <a:gd name="T93" fmla="*/ 2062 h 2062"/>
              <a:gd name="T94" fmla="*/ 0 w 2711"/>
              <a:gd name="T95" fmla="*/ 1995 h 2062"/>
              <a:gd name="T96" fmla="*/ 0 w 2711"/>
              <a:gd name="T97" fmla="*/ 66 h 2062"/>
              <a:gd name="T98" fmla="*/ 67 w 2711"/>
              <a:gd name="T99" fmla="*/ 0 h 2062"/>
              <a:gd name="T100" fmla="*/ 998 w 2711"/>
              <a:gd name="T101" fmla="*/ 0 h 2062"/>
              <a:gd name="T102" fmla="*/ 1065 w 2711"/>
              <a:gd name="T103" fmla="*/ 66 h 2062"/>
              <a:gd name="T104" fmla="*/ 1065 w 2711"/>
              <a:gd name="T105" fmla="*/ 253 h 2062"/>
              <a:gd name="T106" fmla="*/ 430 w 2711"/>
              <a:gd name="T107" fmla="*/ 1569 h 2062"/>
              <a:gd name="T108" fmla="*/ 532 w 2711"/>
              <a:gd name="T109" fmla="*/ 1672 h 2062"/>
              <a:gd name="T110" fmla="*/ 635 w 2711"/>
              <a:gd name="T111" fmla="*/ 1569 h 2062"/>
              <a:gd name="T112" fmla="*/ 532 w 2711"/>
              <a:gd name="T113" fmla="*/ 1466 h 2062"/>
              <a:gd name="T114" fmla="*/ 430 w 2711"/>
              <a:gd name="T115" fmla="*/ 1569 h 2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711" h="2062">
                <a:moveTo>
                  <a:pt x="2664" y="1581"/>
                </a:moveTo>
                <a:lnTo>
                  <a:pt x="909" y="1581"/>
                </a:lnTo>
                <a:cubicBezTo>
                  <a:pt x="883" y="1581"/>
                  <a:pt x="861" y="1560"/>
                  <a:pt x="861" y="1534"/>
                </a:cubicBezTo>
                <a:lnTo>
                  <a:pt x="861" y="434"/>
                </a:lnTo>
                <a:cubicBezTo>
                  <a:pt x="861" y="407"/>
                  <a:pt x="883" y="386"/>
                  <a:pt x="909" y="386"/>
                </a:cubicBezTo>
                <a:lnTo>
                  <a:pt x="2664" y="386"/>
                </a:lnTo>
                <a:cubicBezTo>
                  <a:pt x="2690" y="386"/>
                  <a:pt x="2711" y="408"/>
                  <a:pt x="2711" y="434"/>
                </a:cubicBezTo>
                <a:lnTo>
                  <a:pt x="2711" y="1534"/>
                </a:lnTo>
                <a:cubicBezTo>
                  <a:pt x="2711" y="1560"/>
                  <a:pt x="2690" y="1581"/>
                  <a:pt x="2664" y="1581"/>
                </a:cubicBezTo>
                <a:close/>
                <a:moveTo>
                  <a:pt x="2177" y="1928"/>
                </a:moveTo>
                <a:lnTo>
                  <a:pt x="2000" y="1928"/>
                </a:lnTo>
                <a:lnTo>
                  <a:pt x="2000" y="1715"/>
                </a:lnTo>
                <a:lnTo>
                  <a:pt x="1573" y="1715"/>
                </a:lnTo>
                <a:lnTo>
                  <a:pt x="1573" y="1928"/>
                </a:lnTo>
                <a:lnTo>
                  <a:pt x="1395" y="1928"/>
                </a:lnTo>
                <a:cubicBezTo>
                  <a:pt x="1358" y="1928"/>
                  <a:pt x="1329" y="1958"/>
                  <a:pt x="1329" y="1995"/>
                </a:cubicBezTo>
                <a:cubicBezTo>
                  <a:pt x="1329" y="2032"/>
                  <a:pt x="1358" y="2062"/>
                  <a:pt x="1395" y="2062"/>
                </a:cubicBezTo>
                <a:lnTo>
                  <a:pt x="1640" y="2062"/>
                </a:lnTo>
                <a:lnTo>
                  <a:pt x="1933" y="2062"/>
                </a:lnTo>
                <a:lnTo>
                  <a:pt x="2177" y="2062"/>
                </a:lnTo>
                <a:cubicBezTo>
                  <a:pt x="2214" y="2062"/>
                  <a:pt x="2244" y="2032"/>
                  <a:pt x="2244" y="1995"/>
                </a:cubicBezTo>
                <a:cubicBezTo>
                  <a:pt x="2244" y="1958"/>
                  <a:pt x="2214" y="1928"/>
                  <a:pt x="2177" y="1928"/>
                </a:cubicBezTo>
                <a:close/>
                <a:moveTo>
                  <a:pt x="1065" y="253"/>
                </a:moveTo>
                <a:lnTo>
                  <a:pt x="909" y="253"/>
                </a:lnTo>
                <a:cubicBezTo>
                  <a:pt x="899" y="253"/>
                  <a:pt x="890" y="254"/>
                  <a:pt x="880" y="255"/>
                </a:cubicBezTo>
                <a:cubicBezTo>
                  <a:pt x="875" y="254"/>
                  <a:pt x="869" y="253"/>
                  <a:pt x="863" y="253"/>
                </a:cubicBezTo>
                <a:lnTo>
                  <a:pt x="201" y="253"/>
                </a:lnTo>
                <a:cubicBezTo>
                  <a:pt x="164" y="253"/>
                  <a:pt x="135" y="283"/>
                  <a:pt x="135" y="320"/>
                </a:cubicBezTo>
                <a:cubicBezTo>
                  <a:pt x="135" y="356"/>
                  <a:pt x="164" y="386"/>
                  <a:pt x="201" y="386"/>
                </a:cubicBezTo>
                <a:lnTo>
                  <a:pt x="735" y="386"/>
                </a:lnTo>
                <a:cubicBezTo>
                  <a:pt x="730" y="401"/>
                  <a:pt x="728" y="417"/>
                  <a:pt x="728" y="434"/>
                </a:cubicBezTo>
                <a:lnTo>
                  <a:pt x="728" y="558"/>
                </a:lnTo>
                <a:lnTo>
                  <a:pt x="201" y="558"/>
                </a:lnTo>
                <a:cubicBezTo>
                  <a:pt x="164" y="558"/>
                  <a:pt x="135" y="588"/>
                  <a:pt x="135" y="624"/>
                </a:cubicBezTo>
                <a:cubicBezTo>
                  <a:pt x="135" y="661"/>
                  <a:pt x="164" y="691"/>
                  <a:pt x="201" y="691"/>
                </a:cubicBezTo>
                <a:lnTo>
                  <a:pt x="728" y="691"/>
                </a:lnTo>
                <a:lnTo>
                  <a:pt x="728" y="863"/>
                </a:lnTo>
                <a:lnTo>
                  <a:pt x="201" y="863"/>
                </a:lnTo>
                <a:cubicBezTo>
                  <a:pt x="164" y="863"/>
                  <a:pt x="135" y="893"/>
                  <a:pt x="135" y="929"/>
                </a:cubicBezTo>
                <a:cubicBezTo>
                  <a:pt x="135" y="966"/>
                  <a:pt x="164" y="996"/>
                  <a:pt x="201" y="996"/>
                </a:cubicBezTo>
                <a:lnTo>
                  <a:pt x="728" y="996"/>
                </a:lnTo>
                <a:lnTo>
                  <a:pt x="728" y="1534"/>
                </a:lnTo>
                <a:cubicBezTo>
                  <a:pt x="728" y="1633"/>
                  <a:pt x="809" y="1715"/>
                  <a:pt x="909" y="1715"/>
                </a:cubicBezTo>
                <a:lnTo>
                  <a:pt x="1065" y="1715"/>
                </a:lnTo>
                <a:lnTo>
                  <a:pt x="1065" y="1995"/>
                </a:lnTo>
                <a:cubicBezTo>
                  <a:pt x="1065" y="2032"/>
                  <a:pt x="1035" y="2062"/>
                  <a:pt x="998" y="2062"/>
                </a:cubicBezTo>
                <a:lnTo>
                  <a:pt x="67" y="2062"/>
                </a:lnTo>
                <a:cubicBezTo>
                  <a:pt x="30" y="2062"/>
                  <a:pt x="0" y="2032"/>
                  <a:pt x="0" y="1995"/>
                </a:cubicBezTo>
                <a:lnTo>
                  <a:pt x="0" y="66"/>
                </a:lnTo>
                <a:cubicBezTo>
                  <a:pt x="0" y="29"/>
                  <a:pt x="30" y="0"/>
                  <a:pt x="67" y="0"/>
                </a:cubicBezTo>
                <a:lnTo>
                  <a:pt x="998" y="0"/>
                </a:lnTo>
                <a:cubicBezTo>
                  <a:pt x="1035" y="0"/>
                  <a:pt x="1065" y="29"/>
                  <a:pt x="1065" y="66"/>
                </a:cubicBezTo>
                <a:lnTo>
                  <a:pt x="1065" y="253"/>
                </a:lnTo>
                <a:close/>
                <a:moveTo>
                  <a:pt x="430" y="1569"/>
                </a:moveTo>
                <a:cubicBezTo>
                  <a:pt x="430" y="1626"/>
                  <a:pt x="476" y="1672"/>
                  <a:pt x="532" y="1672"/>
                </a:cubicBezTo>
                <a:cubicBezTo>
                  <a:pt x="589" y="1672"/>
                  <a:pt x="635" y="1626"/>
                  <a:pt x="635" y="1569"/>
                </a:cubicBezTo>
                <a:cubicBezTo>
                  <a:pt x="635" y="1512"/>
                  <a:pt x="589" y="1466"/>
                  <a:pt x="532" y="1466"/>
                </a:cubicBezTo>
                <a:cubicBezTo>
                  <a:pt x="476" y="1466"/>
                  <a:pt x="430" y="1512"/>
                  <a:pt x="430" y="1569"/>
                </a:cubicBezTo>
                <a:close/>
              </a:path>
            </a:pathLst>
          </a:custGeom>
          <a:gradFill flip="none" rotWithShape="1">
            <a:gsLst>
              <a:gs pos="0">
                <a:srgbClr val="817599"/>
              </a:gs>
              <a:gs pos="50000">
                <a:srgbClr val="40386E"/>
              </a:gs>
              <a:gs pos="100000">
                <a:srgbClr val="151E4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POSans H" panose="00020600040101010101" pitchFamily="18" charset="-122"/>
            </a:endParaRPr>
          </a:p>
        </p:txBody>
      </p:sp>
      <p:sp>
        <p:nvSpPr>
          <p:cNvPr id="36" name="文本框 35"/>
          <p:cNvSpPr txBox="1"/>
          <p:nvPr>
            <p:custDataLst>
              <p:tags r:id="rId4"/>
            </p:custDataLst>
          </p:nvPr>
        </p:nvSpPr>
        <p:spPr>
          <a:xfrm>
            <a:off x="1016000" y="2214880"/>
            <a:ext cx="7514590" cy="2030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将目标列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"NObeyesdad"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中的类别字符串转换为数字标签，提高模型训练和预测的便利性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由于训练和测试集时不一致的特征列，对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DataFrame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进行列插入操作，确保训练集与测试集有相同的特征列顺序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去除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id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列，避免引入无关信息，防止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过拟合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37" name="矩形 36"/>
          <p:cNvSpPr/>
          <p:nvPr>
            <p:custDataLst>
              <p:tags r:id="rId5"/>
            </p:custDataLst>
          </p:nvPr>
        </p:nvSpPr>
        <p:spPr>
          <a:xfrm>
            <a:off x="0" y="6606066"/>
            <a:ext cx="12191982" cy="277635"/>
          </a:xfrm>
          <a:prstGeom prst="rect">
            <a:avLst/>
          </a:prstGeom>
          <a:gradFill flip="none" rotWithShape="1">
            <a:gsLst>
              <a:gs pos="27000">
                <a:srgbClr val="40386E"/>
              </a:gs>
              <a:gs pos="100000">
                <a:srgbClr val="151E49"/>
              </a:gs>
              <a:gs pos="1000">
                <a:srgbClr val="81759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016000" y="4425950"/>
            <a:ext cx="6874510" cy="1927860"/>
            <a:chOff x="1600" y="6916"/>
            <a:chExt cx="10826" cy="303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/>
            <a:srcRect t="1445" r="3512"/>
            <a:stretch>
              <a:fillRect/>
            </a:stretch>
          </p:blipFill>
          <p:spPr>
            <a:xfrm>
              <a:off x="1600" y="6916"/>
              <a:ext cx="10826" cy="955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00" y="7862"/>
              <a:ext cx="10826" cy="20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898"/>
            <a:ext cx="12192000" cy="4479402"/>
            <a:chOff x="-874712" y="-2536305"/>
            <a:chExt cx="12192000" cy="4479402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1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>
            <a:xfrm>
              <a:off x="-874712" y="-2536305"/>
              <a:ext cx="12192000" cy="4043654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2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>
            <a:xfrm flipV="1">
              <a:off x="-874712" y="1504125"/>
              <a:ext cx="12192000" cy="438972"/>
            </a:xfrm>
            <a:prstGeom prst="rect">
              <a:avLst/>
            </a:prstGeom>
          </p:spPr>
        </p:pic>
      </p:grpSp>
      <p:sp>
        <p:nvSpPr>
          <p:cNvPr id="3" name="矩形 2"/>
          <p:cNvSpPr/>
          <p:nvPr/>
        </p:nvSpPr>
        <p:spPr>
          <a:xfrm>
            <a:off x="0" y="898"/>
            <a:ext cx="12191982" cy="4479402"/>
          </a:xfrm>
          <a:prstGeom prst="rect">
            <a:avLst/>
          </a:prstGeom>
          <a:gradFill flip="none" rotWithShape="1">
            <a:gsLst>
              <a:gs pos="0">
                <a:srgbClr val="4C4385">
                  <a:alpha val="55000"/>
                </a:srgbClr>
              </a:gs>
              <a:gs pos="100000">
                <a:srgbClr val="151A5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-1372411" y="946685"/>
            <a:ext cx="14936822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FFFFFF">
                        <a:alpha val="0"/>
                      </a:srgbClr>
                    </a:gs>
                    <a:gs pos="21000">
                      <a:srgbClr val="FFFFFF">
                        <a:alpha val="6400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Hanson" pitchFamily="2" charset="0"/>
                <a:ea typeface="思源黑体 CN Regular" panose="020B0500000000000000" pitchFamily="34" charset="-122"/>
                <a:cs typeface="+mn-cs"/>
              </a:rPr>
              <a:t>PART 03</a:t>
            </a:r>
            <a:endParaRPr kumimoji="0" lang="zh-CN" altLang="en-US" sz="120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100000">
                    <a:srgbClr val="FFFFFF">
                      <a:alpha val="0"/>
                    </a:srgbClr>
                  </a:gs>
                  <a:gs pos="21000">
                    <a:srgbClr val="FFFFFF">
                      <a:alpha val="64000"/>
                    </a:srgb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Hanson" pitchFamily="2" charset="0"/>
              <a:ea typeface="思源黑体 CN Regular" panose="020B0500000000000000" pitchFamily="34" charset="-122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604756" y="2813418"/>
            <a:ext cx="49834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5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模型选择及展示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250964" y="5172350"/>
            <a:ext cx="12693928" cy="1536377"/>
            <a:chOff x="-250964" y="5172350"/>
            <a:chExt cx="12693928" cy="153637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>
              <a:off x="-250964" y="6621054"/>
              <a:ext cx="12693928" cy="58449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 rotWithShape="1">
            <a:blip r:embed="rId4" cstate="screen"/>
            <a:srcRect/>
            <a:stretch>
              <a:fillRect/>
            </a:stretch>
          </p:blipFill>
          <p:spPr>
            <a:xfrm>
              <a:off x="-250964" y="5172350"/>
              <a:ext cx="12693928" cy="1477929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>
              <a:off x="-250964" y="6650278"/>
              <a:ext cx="12693928" cy="58449"/>
            </a:xfrm>
            <a:prstGeom prst="rect">
              <a:avLst/>
            </a:prstGeom>
          </p:spPr>
        </p:pic>
      </p:grpSp>
      <p:sp>
        <p:nvSpPr>
          <p:cNvPr id="25" name="文本框 24"/>
          <p:cNvSpPr txBox="1"/>
          <p:nvPr>
            <p:custDataLst>
              <p:tags r:id="rId5"/>
            </p:custDataLst>
          </p:nvPr>
        </p:nvSpPr>
        <p:spPr>
          <a:xfrm>
            <a:off x="5057746" y="3911003"/>
            <a:ext cx="2076450" cy="18415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Model selection and display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1" cstate="screen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7146112" y="1415628"/>
            <a:ext cx="5045887" cy="262237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6192520" y="1406736"/>
            <a:ext cx="5999480" cy="263079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231493" y="208345"/>
            <a:ext cx="517079" cy="5440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71760" y="383023"/>
            <a:ext cx="2133600" cy="36893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51E49"/>
                </a:soli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模型选择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51E49"/>
                </a:soli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及展示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51E49"/>
              </a:solidFill>
              <a:effectLst/>
              <a:uLnTx/>
              <a:uFillTx/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1407200"/>
            <a:ext cx="12192000" cy="2630797"/>
          </a:xfrm>
          <a:prstGeom prst="rect">
            <a:avLst/>
          </a:prstGeom>
          <a:gradFill flip="none" rotWithShape="1">
            <a:gsLst>
              <a:gs pos="0">
                <a:srgbClr val="40386E">
                  <a:alpha val="70000"/>
                </a:srgbClr>
              </a:gs>
              <a:gs pos="46000">
                <a:srgbClr val="151E4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4071" y="1624698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POSans H" panose="00020600040101010101" pitchFamily="18" charset="-122"/>
              </a:rPr>
              <a:t>模型选择</a:t>
            </a:r>
            <a:endParaRPr lang="zh-CN" altLang="en-US" sz="3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OPPOSans H" panose="00020600040101010101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64210" y="2275840"/>
            <a:ext cx="941324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spcBef>
                <a:spcPts val="600"/>
              </a:spcBef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OPPOSans H" panose="00020600040101010101" pitchFamily="18" charset="-122"/>
            </a:endParaRPr>
          </a:p>
          <a:p>
            <a:pPr indent="0" fontAlgn="auto">
              <a:spcBef>
                <a:spcPts val="600"/>
              </a:spcBef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OPPOSans H" panose="00020600040101010101" pitchFamily="18" charset="-122"/>
              </a:rPr>
              <a:t>问题类型：本题为多分类预测，即预测个体的肥胖等级，这是一类多分类任务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OPPOSans H" panose="00020600040101010101" pitchFamily="18" charset="-122"/>
            </a:endParaRPr>
          </a:p>
          <a:p>
            <a:pPr indent="0" fontAlgn="auto">
              <a:spcBef>
                <a:spcPts val="600"/>
              </a:spcBef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OPPOSans H" panose="00020600040101010101" pitchFamily="18" charset="-122"/>
            </a:endParaRPr>
          </a:p>
          <a:p>
            <a:pPr indent="0" fontAlgn="auto">
              <a:spcBef>
                <a:spcPts val="600"/>
              </a:spcBef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OPPOSans H" panose="00020600040101010101" pitchFamily="18" charset="-122"/>
              </a:rPr>
              <a:t>数据规模与特征类型：数据中有多种类型特征，包括独热编码后的较多离散特征列和部分连续特征。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OPPOSans H" panose="00020600040101010101" pitchFamily="18" charset="-122"/>
            </a:endParaRPr>
          </a:p>
          <a:p>
            <a:pPr marL="1371600" lvl="3" indent="457200" fontAlgn="auto">
              <a:spcBef>
                <a:spcPts val="600"/>
              </a:spcBef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OPPOSans H" panose="00020600040101010101" pitchFamily="18" charset="-122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OPPOSans H" panose="00020600040101010101" pitchFamily="18" charset="-122"/>
              </a:rPr>
              <a:t>  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OPPOSans H" panose="00020600040101010101" pitchFamily="18" charset="-122"/>
              </a:rPr>
              <a:t>较为复杂的特征空间倾向于使用能有效处理非线性特征的模型。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OPPOSans H" panose="00020600040101010101" pitchFamily="18" charset="-122"/>
            </a:endParaRPr>
          </a:p>
          <a:p>
            <a:pPr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+mn-cs"/>
              <a:sym typeface="OPPOSans H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+mn-cs"/>
              <a:sym typeface="OPPOSans H" panose="00020600040101010101" pitchFamily="18" charset="-122"/>
            </a:endParaRPr>
          </a:p>
        </p:txBody>
      </p:sp>
      <p:cxnSp>
        <p:nvCxnSpPr>
          <p:cNvPr id="11" name="直接连接符 10"/>
          <p:cNvCxnSpPr/>
          <p:nvPr>
            <p:custDataLst>
              <p:tags r:id="rId4"/>
            </p:custDataLst>
          </p:nvPr>
        </p:nvCxnSpPr>
        <p:spPr>
          <a:xfrm>
            <a:off x="6246495" y="4459605"/>
            <a:ext cx="0" cy="1788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/>
          <p:cNvGrpSpPr/>
          <p:nvPr>
            <p:custDataLst>
              <p:tags r:id="rId5"/>
            </p:custDataLst>
          </p:nvPr>
        </p:nvGrpSpPr>
        <p:grpSpPr>
          <a:xfrm>
            <a:off x="748572" y="4391661"/>
            <a:ext cx="584598" cy="584598"/>
            <a:chOff x="794616" y="4312722"/>
            <a:chExt cx="584598" cy="584598"/>
          </a:xfrm>
        </p:grpSpPr>
        <p:sp>
          <p:nvSpPr>
            <p:cNvPr id="13" name="椭圆 12"/>
            <p:cNvSpPr/>
            <p:nvPr>
              <p:custDataLst>
                <p:tags r:id="rId6"/>
              </p:custDataLst>
            </p:nvPr>
          </p:nvSpPr>
          <p:spPr>
            <a:xfrm flipH="1">
              <a:off x="794616" y="4312722"/>
              <a:ext cx="584598" cy="584598"/>
            </a:xfrm>
            <a:prstGeom prst="ellipse">
              <a:avLst/>
            </a:prstGeom>
            <a:gradFill flip="none" rotWithShape="1">
              <a:gsLst>
                <a:gs pos="100000">
                  <a:srgbClr val="151A59"/>
                </a:gs>
                <a:gs pos="0">
                  <a:srgbClr val="40386E"/>
                </a:gs>
              </a:gsLst>
              <a:lin ang="18600000" scaled="0"/>
              <a:tileRect/>
            </a:gradFill>
            <a:ln>
              <a:solidFill>
                <a:schemeClr val="bg1"/>
              </a:solidFill>
            </a:ln>
            <a:effectLst>
              <a:outerShdw blurRad="254000" dist="330200" dir="5400000" sx="85000" sy="85000" algn="t" rotWithShape="0">
                <a:schemeClr val="tx2">
                  <a:lumMod val="60000"/>
                  <a:lumOff val="40000"/>
                  <a:alpha val="2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  <p:sp>
          <p:nvSpPr>
            <p:cNvPr id="14" name="1ae81aa6-a2ec-4ebc-a924-2a40c182efe2"/>
            <p:cNvSpPr/>
            <p:nvPr>
              <p:custDataLst>
                <p:tags r:id="rId7"/>
              </p:custDataLst>
            </p:nvPr>
          </p:nvSpPr>
          <p:spPr>
            <a:xfrm>
              <a:off x="953040" y="4400395"/>
              <a:ext cx="273780" cy="373719"/>
            </a:xfrm>
            <a:custGeom>
              <a:avLst/>
              <a:gdLst>
                <a:gd name="connsiteX0" fmla="*/ 2409574 w 5024320"/>
                <a:gd name="connsiteY0" fmla="*/ 6858367 h 6858371"/>
                <a:gd name="connsiteX1" fmla="*/ 2409661 w 5024320"/>
                <a:gd name="connsiteY1" fmla="*/ 6858371 h 6858371"/>
                <a:gd name="connsiteX2" fmla="*/ 2409383 w 5024320"/>
                <a:gd name="connsiteY2" fmla="*/ 6858371 h 6858371"/>
                <a:gd name="connsiteX3" fmla="*/ 1163282 w 5024320"/>
                <a:gd name="connsiteY3" fmla="*/ 1287881 h 6858371"/>
                <a:gd name="connsiteX4" fmla="*/ 1214143 w 5024320"/>
                <a:gd name="connsiteY4" fmla="*/ 1308488 h 6858371"/>
                <a:gd name="connsiteX5" fmla="*/ 1253160 w 5024320"/>
                <a:gd name="connsiteY5" fmla="*/ 1500048 h 6858371"/>
                <a:gd name="connsiteX6" fmla="*/ 924254 w 5024320"/>
                <a:gd name="connsiteY6" fmla="*/ 2315131 h 6858371"/>
                <a:gd name="connsiteX7" fmla="*/ 788484 w 5024320"/>
                <a:gd name="connsiteY7" fmla="*/ 2428010 h 6858371"/>
                <a:gd name="connsiteX8" fmla="*/ 788391 w 5024320"/>
                <a:gd name="connsiteY8" fmla="*/ 2427917 h 6858371"/>
                <a:gd name="connsiteX9" fmla="*/ 762906 w 5024320"/>
                <a:gd name="connsiteY9" fmla="*/ 2425601 h 6858371"/>
                <a:gd name="connsiteX10" fmla="*/ 652436 w 5024320"/>
                <a:gd name="connsiteY10" fmla="*/ 2264437 h 6858371"/>
                <a:gd name="connsiteX11" fmla="*/ 1022583 w 5024320"/>
                <a:gd name="connsiteY11" fmla="*/ 1347504 h 6858371"/>
                <a:gd name="connsiteX12" fmla="*/ 1163282 w 5024320"/>
                <a:gd name="connsiteY12" fmla="*/ 1287881 h 6858371"/>
                <a:gd name="connsiteX13" fmla="*/ 2512160 w 5024320"/>
                <a:gd name="connsiteY13" fmla="*/ 0 h 6858371"/>
                <a:gd name="connsiteX14" fmla="*/ 4288567 w 5024320"/>
                <a:gd name="connsiteY14" fmla="*/ 735752 h 6858371"/>
                <a:gd name="connsiteX15" fmla="*/ 5024320 w 5024320"/>
                <a:gd name="connsiteY15" fmla="*/ 2512160 h 6858371"/>
                <a:gd name="connsiteX16" fmla="*/ 4760472 w 5024320"/>
                <a:gd name="connsiteY16" fmla="*/ 3633535 h 6858371"/>
                <a:gd name="connsiteX17" fmla="*/ 4054098 w 5024320"/>
                <a:gd name="connsiteY17" fmla="*/ 4494585 h 6858371"/>
                <a:gd name="connsiteX18" fmla="*/ 4049835 w 5024320"/>
                <a:gd name="connsiteY18" fmla="*/ 4497921 h 6858371"/>
                <a:gd name="connsiteX19" fmla="*/ 4045386 w 5024320"/>
                <a:gd name="connsiteY19" fmla="*/ 4500887 h 6858371"/>
                <a:gd name="connsiteX20" fmla="*/ 3341700 w 5024320"/>
                <a:gd name="connsiteY20" fmla="*/ 5362307 h 6858371"/>
                <a:gd name="connsiteX21" fmla="*/ 3341885 w 5024320"/>
                <a:gd name="connsiteY21" fmla="*/ 5522451 h 6858371"/>
                <a:gd name="connsiteX22" fmla="*/ 3341700 w 5024320"/>
                <a:gd name="connsiteY22" fmla="*/ 5725411 h 6858371"/>
                <a:gd name="connsiteX23" fmla="*/ 3051903 w 5024320"/>
                <a:gd name="connsiteY23" fmla="*/ 6221318 h 6858371"/>
                <a:gd name="connsiteX24" fmla="*/ 2590749 w 5024320"/>
                <a:gd name="connsiteY24" fmla="*/ 6312975 h 6858371"/>
                <a:gd name="connsiteX25" fmla="*/ 2553493 w 5024320"/>
                <a:gd name="connsiteY25" fmla="*/ 6312975 h 6858371"/>
                <a:gd name="connsiteX26" fmla="*/ 2143125 w 5024320"/>
                <a:gd name="connsiteY26" fmla="*/ 6277480 h 6858371"/>
                <a:gd name="connsiteX27" fmla="*/ 2045816 w 5024320"/>
                <a:gd name="connsiteY27" fmla="*/ 6107976 h 6858371"/>
                <a:gd name="connsiteX28" fmla="*/ 2215320 w 5024320"/>
                <a:gd name="connsiteY28" fmla="*/ 6010667 h 6858371"/>
                <a:gd name="connsiteX29" fmla="*/ 2552752 w 5024320"/>
                <a:gd name="connsiteY29" fmla="*/ 6036616 h 6858371"/>
                <a:gd name="connsiteX30" fmla="*/ 2590749 w 5024320"/>
                <a:gd name="connsiteY30" fmla="*/ 6036616 h 6858371"/>
                <a:gd name="connsiteX31" fmla="*/ 3065248 w 5024320"/>
                <a:gd name="connsiteY31" fmla="*/ 5724670 h 6858371"/>
                <a:gd name="connsiteX32" fmla="*/ 3065434 w 5024320"/>
                <a:gd name="connsiteY32" fmla="*/ 5523192 h 6858371"/>
                <a:gd name="connsiteX33" fmla="*/ 3065248 w 5024320"/>
                <a:gd name="connsiteY33" fmla="*/ 5360083 h 6858371"/>
                <a:gd name="connsiteX34" fmla="*/ 3065248 w 5024320"/>
                <a:gd name="connsiteY34" fmla="*/ 5357396 h 6858371"/>
                <a:gd name="connsiteX35" fmla="*/ 3180722 w 5024320"/>
                <a:gd name="connsiteY35" fmla="*/ 4994941 h 6858371"/>
                <a:gd name="connsiteX36" fmla="*/ 3888301 w 5024320"/>
                <a:gd name="connsiteY36" fmla="*/ 4273183 h 6858371"/>
                <a:gd name="connsiteX37" fmla="*/ 4513028 w 5024320"/>
                <a:gd name="connsiteY37" fmla="*/ 3509813 h 6858371"/>
                <a:gd name="connsiteX38" fmla="*/ 4747683 w 5024320"/>
                <a:gd name="connsiteY38" fmla="*/ 2512160 h 6858371"/>
                <a:gd name="connsiteX39" fmla="*/ 4092836 w 5024320"/>
                <a:gd name="connsiteY39" fmla="*/ 931205 h 6858371"/>
                <a:gd name="connsiteX40" fmla="*/ 2511882 w 5024320"/>
                <a:gd name="connsiteY40" fmla="*/ 276359 h 6858371"/>
                <a:gd name="connsiteX41" fmla="*/ 931020 w 5024320"/>
                <a:gd name="connsiteY41" fmla="*/ 931205 h 6858371"/>
                <a:gd name="connsiteX42" fmla="*/ 276174 w 5024320"/>
                <a:gd name="connsiteY42" fmla="*/ 2512160 h 6858371"/>
                <a:gd name="connsiteX43" fmla="*/ 1124897 w 5024320"/>
                <a:gd name="connsiteY43" fmla="*/ 4262896 h 6858371"/>
                <a:gd name="connsiteX44" fmla="*/ 1820428 w 5024320"/>
                <a:gd name="connsiteY44" fmla="*/ 5440989 h 6858371"/>
                <a:gd name="connsiteX45" fmla="*/ 1820428 w 5024320"/>
                <a:gd name="connsiteY45" fmla="*/ 6175629 h 6858371"/>
                <a:gd name="connsiteX46" fmla="*/ 1904207 w 5024320"/>
                <a:gd name="connsiteY46" fmla="*/ 6427429 h 6858371"/>
                <a:gd name="connsiteX47" fmla="*/ 1917831 w 5024320"/>
                <a:gd name="connsiteY47" fmla="*/ 6442442 h 6858371"/>
                <a:gd name="connsiteX48" fmla="*/ 1919684 w 5024320"/>
                <a:gd name="connsiteY48" fmla="*/ 6447169 h 6858371"/>
                <a:gd name="connsiteX49" fmla="*/ 2482504 w 5024320"/>
                <a:gd name="connsiteY49" fmla="*/ 6580436 h 6858371"/>
                <a:gd name="connsiteX50" fmla="*/ 2494737 w 5024320"/>
                <a:gd name="connsiteY50" fmla="*/ 6579973 h 6858371"/>
                <a:gd name="connsiteX51" fmla="*/ 2498537 w 5024320"/>
                <a:gd name="connsiteY51" fmla="*/ 6580622 h 6858371"/>
                <a:gd name="connsiteX52" fmla="*/ 2853855 w 5024320"/>
                <a:gd name="connsiteY52" fmla="*/ 6542996 h 6858371"/>
                <a:gd name="connsiteX53" fmla="*/ 3314731 w 5024320"/>
                <a:gd name="connsiteY53" fmla="*/ 6555970 h 6858371"/>
                <a:gd name="connsiteX54" fmla="*/ 3403793 w 5024320"/>
                <a:gd name="connsiteY54" fmla="*/ 6729922 h 6858371"/>
                <a:gd name="connsiteX55" fmla="*/ 3229840 w 5024320"/>
                <a:gd name="connsiteY55" fmla="*/ 6818984 h 6858371"/>
                <a:gd name="connsiteX56" fmla="*/ 2899544 w 5024320"/>
                <a:gd name="connsiteY56" fmla="*/ 6815555 h 6858371"/>
                <a:gd name="connsiteX57" fmla="*/ 2895096 w 5024320"/>
                <a:gd name="connsiteY57" fmla="*/ 6816296 h 6858371"/>
                <a:gd name="connsiteX58" fmla="*/ 2488064 w 5024320"/>
                <a:gd name="connsiteY58" fmla="*/ 6856795 h 6858371"/>
                <a:gd name="connsiteX59" fmla="*/ 2409574 w 5024320"/>
                <a:gd name="connsiteY59" fmla="*/ 6858367 h 6858371"/>
                <a:gd name="connsiteX60" fmla="*/ 2254445 w 5024320"/>
                <a:gd name="connsiteY60" fmla="*/ 6851623 h 6858371"/>
                <a:gd name="connsiteX61" fmla="*/ 1874273 w 5024320"/>
                <a:gd name="connsiteY61" fmla="*/ 6750960 h 6858371"/>
                <a:gd name="connsiteX62" fmla="*/ 1692907 w 5024320"/>
                <a:gd name="connsiteY62" fmla="*/ 6605737 h 6858371"/>
                <a:gd name="connsiteX63" fmla="*/ 1544162 w 5024320"/>
                <a:gd name="connsiteY63" fmla="*/ 6175722 h 6858371"/>
                <a:gd name="connsiteX64" fmla="*/ 1544162 w 5024320"/>
                <a:gd name="connsiteY64" fmla="*/ 5434873 h 6858371"/>
                <a:gd name="connsiteX65" fmla="*/ 1475582 w 5024320"/>
                <a:gd name="connsiteY65" fmla="*/ 5123668 h 6858371"/>
                <a:gd name="connsiteX66" fmla="*/ 959564 w 5024320"/>
                <a:gd name="connsiteY66" fmla="*/ 4484391 h 6858371"/>
                <a:gd name="connsiteX67" fmla="*/ 955764 w 5024320"/>
                <a:gd name="connsiteY67" fmla="*/ 4481425 h 6858371"/>
                <a:gd name="connsiteX68" fmla="*/ 259770 w 5024320"/>
                <a:gd name="connsiteY68" fmla="*/ 3624360 h 6858371"/>
                <a:gd name="connsiteX69" fmla="*/ 0 w 5024320"/>
                <a:gd name="connsiteY69" fmla="*/ 2512160 h 6858371"/>
                <a:gd name="connsiteX70" fmla="*/ 735752 w 5024320"/>
                <a:gd name="connsiteY70" fmla="*/ 735752 h 6858371"/>
                <a:gd name="connsiteX71" fmla="*/ 2512160 w 5024320"/>
                <a:gd name="connsiteY71" fmla="*/ 0 h 685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024320" h="6858371">
                  <a:moveTo>
                    <a:pt x="2409574" y="6858367"/>
                  </a:moveTo>
                  <a:lnTo>
                    <a:pt x="2409661" y="6858371"/>
                  </a:lnTo>
                  <a:lnTo>
                    <a:pt x="2409383" y="6858371"/>
                  </a:lnTo>
                  <a:close/>
                  <a:moveTo>
                    <a:pt x="1163282" y="1287881"/>
                  </a:moveTo>
                  <a:cubicBezTo>
                    <a:pt x="1180931" y="1291169"/>
                    <a:pt x="1198226" y="1297969"/>
                    <a:pt x="1214143" y="1308488"/>
                  </a:cubicBezTo>
                  <a:cubicBezTo>
                    <a:pt x="1277812" y="1350655"/>
                    <a:pt x="1295235" y="1436380"/>
                    <a:pt x="1253160" y="1500048"/>
                  </a:cubicBezTo>
                  <a:cubicBezTo>
                    <a:pt x="1089680" y="1747029"/>
                    <a:pt x="979025" y="2021257"/>
                    <a:pt x="924254" y="2315131"/>
                  </a:cubicBezTo>
                  <a:cubicBezTo>
                    <a:pt x="911835" y="2381580"/>
                    <a:pt x="853728" y="2428010"/>
                    <a:pt x="788484" y="2428010"/>
                  </a:cubicBezTo>
                  <a:lnTo>
                    <a:pt x="788391" y="2427917"/>
                  </a:lnTo>
                  <a:cubicBezTo>
                    <a:pt x="779958" y="2427917"/>
                    <a:pt x="771432" y="2427176"/>
                    <a:pt x="762906" y="2425601"/>
                  </a:cubicBezTo>
                  <a:cubicBezTo>
                    <a:pt x="687931" y="2411606"/>
                    <a:pt x="638442" y="2339412"/>
                    <a:pt x="652436" y="2264437"/>
                  </a:cubicBezTo>
                  <a:cubicBezTo>
                    <a:pt x="714066" y="1934049"/>
                    <a:pt x="838622" y="1625531"/>
                    <a:pt x="1022583" y="1347504"/>
                  </a:cubicBezTo>
                  <a:cubicBezTo>
                    <a:pt x="1054209" y="1299753"/>
                    <a:pt x="1110335" y="1278015"/>
                    <a:pt x="1163282" y="1287881"/>
                  </a:cubicBezTo>
                  <a:close/>
                  <a:moveTo>
                    <a:pt x="2512160" y="0"/>
                  </a:moveTo>
                  <a:cubicBezTo>
                    <a:pt x="3183225" y="0"/>
                    <a:pt x="3814068" y="261253"/>
                    <a:pt x="4288567" y="735752"/>
                  </a:cubicBezTo>
                  <a:cubicBezTo>
                    <a:pt x="4763067" y="1210252"/>
                    <a:pt x="5024320" y="1841095"/>
                    <a:pt x="5024320" y="2512160"/>
                  </a:cubicBezTo>
                  <a:cubicBezTo>
                    <a:pt x="5024320" y="2906217"/>
                    <a:pt x="4935536" y="3283499"/>
                    <a:pt x="4760472" y="3633535"/>
                  </a:cubicBezTo>
                  <a:cubicBezTo>
                    <a:pt x="4593656" y="3967075"/>
                    <a:pt x="4349363" y="4264842"/>
                    <a:pt x="4054098" y="4494585"/>
                  </a:cubicBezTo>
                  <a:lnTo>
                    <a:pt x="4049835" y="4497921"/>
                  </a:lnTo>
                  <a:lnTo>
                    <a:pt x="4045386" y="4500887"/>
                  </a:lnTo>
                  <a:cubicBezTo>
                    <a:pt x="3379141" y="4940911"/>
                    <a:pt x="3342812" y="5345904"/>
                    <a:pt x="3341700" y="5362307"/>
                  </a:cubicBezTo>
                  <a:cubicBezTo>
                    <a:pt x="3341700" y="5451832"/>
                    <a:pt x="3341793" y="5491683"/>
                    <a:pt x="3341885" y="5522451"/>
                  </a:cubicBezTo>
                  <a:cubicBezTo>
                    <a:pt x="3341978" y="5568140"/>
                    <a:pt x="3342071" y="5593348"/>
                    <a:pt x="3341700" y="5725411"/>
                  </a:cubicBezTo>
                  <a:cubicBezTo>
                    <a:pt x="3341144" y="5952652"/>
                    <a:pt x="3240869" y="6124194"/>
                    <a:pt x="3051903" y="6221318"/>
                  </a:cubicBezTo>
                  <a:cubicBezTo>
                    <a:pt x="2931888" y="6283041"/>
                    <a:pt x="2781105" y="6312975"/>
                    <a:pt x="2590749" y="6312975"/>
                  </a:cubicBezTo>
                  <a:cubicBezTo>
                    <a:pt x="2578516" y="6312975"/>
                    <a:pt x="2566097" y="6312975"/>
                    <a:pt x="2553493" y="6312975"/>
                  </a:cubicBezTo>
                  <a:cubicBezTo>
                    <a:pt x="2424118" y="6313345"/>
                    <a:pt x="2277505" y="6313809"/>
                    <a:pt x="2143125" y="6277480"/>
                  </a:cubicBezTo>
                  <a:cubicBezTo>
                    <a:pt x="2069448" y="6257555"/>
                    <a:pt x="2025798" y="6181653"/>
                    <a:pt x="2045816" y="6107976"/>
                  </a:cubicBezTo>
                  <a:cubicBezTo>
                    <a:pt x="2065741" y="6034299"/>
                    <a:pt x="2141642" y="5990741"/>
                    <a:pt x="2215320" y="6010667"/>
                  </a:cubicBezTo>
                  <a:cubicBezTo>
                    <a:pt x="2313927" y="6037264"/>
                    <a:pt x="2435239" y="6036986"/>
                    <a:pt x="2552752" y="6036616"/>
                  </a:cubicBezTo>
                  <a:cubicBezTo>
                    <a:pt x="2565541" y="6036616"/>
                    <a:pt x="2578238" y="6036616"/>
                    <a:pt x="2590749" y="6036616"/>
                  </a:cubicBezTo>
                  <a:cubicBezTo>
                    <a:pt x="3010570" y="6036616"/>
                    <a:pt x="3064878" y="5869892"/>
                    <a:pt x="3065248" y="5724670"/>
                  </a:cubicBezTo>
                  <a:cubicBezTo>
                    <a:pt x="3065619" y="5593348"/>
                    <a:pt x="3065526" y="5568418"/>
                    <a:pt x="3065434" y="5523192"/>
                  </a:cubicBezTo>
                  <a:cubicBezTo>
                    <a:pt x="3065434" y="5492053"/>
                    <a:pt x="3065248" y="5451554"/>
                    <a:pt x="3065248" y="5360083"/>
                  </a:cubicBezTo>
                  <a:lnTo>
                    <a:pt x="3065248" y="5357396"/>
                  </a:lnTo>
                  <a:cubicBezTo>
                    <a:pt x="3065619" y="5341826"/>
                    <a:pt x="3071365" y="5199569"/>
                    <a:pt x="3180722" y="4994941"/>
                  </a:cubicBezTo>
                  <a:cubicBezTo>
                    <a:pt x="3319550" y="4735264"/>
                    <a:pt x="3557634" y="4492454"/>
                    <a:pt x="3888301" y="4273183"/>
                  </a:cubicBezTo>
                  <a:cubicBezTo>
                    <a:pt x="4149369" y="4069018"/>
                    <a:pt x="4365396" y="3805171"/>
                    <a:pt x="4513028" y="3509813"/>
                  </a:cubicBezTo>
                  <a:cubicBezTo>
                    <a:pt x="4668723" y="3198516"/>
                    <a:pt x="4747683" y="2862937"/>
                    <a:pt x="4747683" y="2512160"/>
                  </a:cubicBezTo>
                  <a:cubicBezTo>
                    <a:pt x="4747683" y="1914958"/>
                    <a:pt x="4515160" y="1353528"/>
                    <a:pt x="4092836" y="931205"/>
                  </a:cubicBezTo>
                  <a:cubicBezTo>
                    <a:pt x="3670513" y="508882"/>
                    <a:pt x="3109177" y="276359"/>
                    <a:pt x="2511882" y="276359"/>
                  </a:cubicBezTo>
                  <a:cubicBezTo>
                    <a:pt x="1914587" y="276359"/>
                    <a:pt x="1353250" y="508882"/>
                    <a:pt x="931020" y="931205"/>
                  </a:cubicBezTo>
                  <a:cubicBezTo>
                    <a:pt x="508697" y="1353436"/>
                    <a:pt x="276174" y="1914958"/>
                    <a:pt x="276174" y="2512160"/>
                  </a:cubicBezTo>
                  <a:cubicBezTo>
                    <a:pt x="276174" y="3198238"/>
                    <a:pt x="585525" y="3836217"/>
                    <a:pt x="1124897" y="4262896"/>
                  </a:cubicBezTo>
                  <a:cubicBezTo>
                    <a:pt x="1816999" y="4772149"/>
                    <a:pt x="1821541" y="5384643"/>
                    <a:pt x="1820428" y="5440989"/>
                  </a:cubicBezTo>
                  <a:lnTo>
                    <a:pt x="1820428" y="6175629"/>
                  </a:lnTo>
                  <a:cubicBezTo>
                    <a:pt x="1820428" y="6291937"/>
                    <a:pt x="1843134" y="6360239"/>
                    <a:pt x="1904207" y="6427429"/>
                  </a:cubicBezTo>
                  <a:lnTo>
                    <a:pt x="1917831" y="6442442"/>
                  </a:lnTo>
                  <a:lnTo>
                    <a:pt x="1919684" y="6447169"/>
                  </a:lnTo>
                  <a:cubicBezTo>
                    <a:pt x="1938590" y="6468484"/>
                    <a:pt x="2070838" y="6597211"/>
                    <a:pt x="2482504" y="6580436"/>
                  </a:cubicBezTo>
                  <a:lnTo>
                    <a:pt x="2494737" y="6579973"/>
                  </a:lnTo>
                  <a:lnTo>
                    <a:pt x="2498537" y="6580622"/>
                  </a:lnTo>
                  <a:cubicBezTo>
                    <a:pt x="2513921" y="6580622"/>
                    <a:pt x="2599646" y="6579417"/>
                    <a:pt x="2853855" y="6542996"/>
                  </a:cubicBezTo>
                  <a:cubicBezTo>
                    <a:pt x="2891574" y="6536508"/>
                    <a:pt x="3135404" y="6498048"/>
                    <a:pt x="3314731" y="6555970"/>
                  </a:cubicBezTo>
                  <a:cubicBezTo>
                    <a:pt x="3387389" y="6579417"/>
                    <a:pt x="3427240" y="6657265"/>
                    <a:pt x="3403793" y="6729922"/>
                  </a:cubicBezTo>
                  <a:cubicBezTo>
                    <a:pt x="3380346" y="6802580"/>
                    <a:pt x="3302498" y="6842524"/>
                    <a:pt x="3229840" y="6818984"/>
                  </a:cubicBezTo>
                  <a:cubicBezTo>
                    <a:pt x="3128824" y="6786362"/>
                    <a:pt x="2953111" y="6806102"/>
                    <a:pt x="2899544" y="6815555"/>
                  </a:cubicBezTo>
                  <a:lnTo>
                    <a:pt x="2895096" y="6816296"/>
                  </a:lnTo>
                  <a:cubicBezTo>
                    <a:pt x="2627541" y="6854664"/>
                    <a:pt x="2523930" y="6857815"/>
                    <a:pt x="2488064" y="6856795"/>
                  </a:cubicBezTo>
                  <a:lnTo>
                    <a:pt x="2409574" y="6858367"/>
                  </a:lnTo>
                  <a:lnTo>
                    <a:pt x="2254445" y="6851623"/>
                  </a:lnTo>
                  <a:cubicBezTo>
                    <a:pt x="2106165" y="6838139"/>
                    <a:pt x="1978881" y="6804480"/>
                    <a:pt x="1874273" y="6750960"/>
                  </a:cubicBezTo>
                  <a:cubicBezTo>
                    <a:pt x="1767789" y="6696467"/>
                    <a:pt x="1714778" y="6636320"/>
                    <a:pt x="1692907" y="6605737"/>
                  </a:cubicBezTo>
                  <a:cubicBezTo>
                    <a:pt x="1590129" y="6489151"/>
                    <a:pt x="1544162" y="6355976"/>
                    <a:pt x="1544162" y="6175722"/>
                  </a:cubicBezTo>
                  <a:lnTo>
                    <a:pt x="1544162" y="5434873"/>
                  </a:lnTo>
                  <a:cubicBezTo>
                    <a:pt x="1544255" y="5425327"/>
                    <a:pt x="1543792" y="5298269"/>
                    <a:pt x="1475582" y="5123668"/>
                  </a:cubicBezTo>
                  <a:cubicBezTo>
                    <a:pt x="1380868" y="4881321"/>
                    <a:pt x="1207286" y="4666221"/>
                    <a:pt x="959564" y="4484391"/>
                  </a:cubicBezTo>
                  <a:lnTo>
                    <a:pt x="955764" y="4481425"/>
                  </a:lnTo>
                  <a:cubicBezTo>
                    <a:pt x="664577" y="4251590"/>
                    <a:pt x="423899" y="3955213"/>
                    <a:pt x="259770" y="3624360"/>
                  </a:cubicBezTo>
                  <a:cubicBezTo>
                    <a:pt x="87393" y="3276919"/>
                    <a:pt x="0" y="2902788"/>
                    <a:pt x="0" y="2512160"/>
                  </a:cubicBezTo>
                  <a:cubicBezTo>
                    <a:pt x="0" y="1841095"/>
                    <a:pt x="261253" y="1210252"/>
                    <a:pt x="735752" y="735752"/>
                  </a:cubicBezTo>
                  <a:cubicBezTo>
                    <a:pt x="1210252" y="261253"/>
                    <a:pt x="1841095" y="0"/>
                    <a:pt x="25121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POSans H" panose="00020600040101010101" pitchFamily="18" charset="-122"/>
              </a:endParaRPr>
            </a:p>
          </p:txBody>
        </p:sp>
      </p:grpSp>
      <p:grpSp>
        <p:nvGrpSpPr>
          <p:cNvPr id="24" name="组合 23"/>
          <p:cNvGrpSpPr/>
          <p:nvPr>
            <p:custDataLst>
              <p:tags r:id="rId8"/>
            </p:custDataLst>
          </p:nvPr>
        </p:nvGrpSpPr>
        <p:grpSpPr>
          <a:xfrm>
            <a:off x="7000470" y="4451986"/>
            <a:ext cx="584598" cy="584598"/>
            <a:chOff x="5135428" y="4350828"/>
            <a:chExt cx="584598" cy="584598"/>
          </a:xfrm>
        </p:grpSpPr>
        <p:sp>
          <p:nvSpPr>
            <p:cNvPr id="22" name="椭圆 21"/>
            <p:cNvSpPr/>
            <p:nvPr>
              <p:custDataLst>
                <p:tags r:id="rId9"/>
              </p:custDataLst>
            </p:nvPr>
          </p:nvSpPr>
          <p:spPr>
            <a:xfrm flipH="1">
              <a:off x="5135428" y="4350828"/>
              <a:ext cx="584598" cy="584598"/>
            </a:xfrm>
            <a:prstGeom prst="ellipse">
              <a:avLst/>
            </a:prstGeom>
            <a:gradFill flip="none" rotWithShape="1">
              <a:gsLst>
                <a:gs pos="100000">
                  <a:srgbClr val="151A59"/>
                </a:gs>
                <a:gs pos="0">
                  <a:srgbClr val="40386E"/>
                </a:gs>
              </a:gsLst>
              <a:lin ang="18600000" scaled="0"/>
              <a:tileRect/>
            </a:gradFill>
            <a:ln>
              <a:solidFill>
                <a:schemeClr val="bg1"/>
              </a:solidFill>
            </a:ln>
            <a:effectLst>
              <a:outerShdw blurRad="254000" dist="330200" dir="5400000" sx="85000" sy="85000" algn="t" rotWithShape="0">
                <a:schemeClr val="tx2">
                  <a:lumMod val="60000"/>
                  <a:lumOff val="40000"/>
                  <a:alpha val="2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  <p:sp>
          <p:nvSpPr>
            <p:cNvPr id="20" name="fa5678aa-67f1-4a1d-b2bf-679b55290319"/>
            <p:cNvSpPr/>
            <p:nvPr>
              <p:custDataLst>
                <p:tags r:id="rId10"/>
              </p:custDataLst>
            </p:nvPr>
          </p:nvSpPr>
          <p:spPr>
            <a:xfrm>
              <a:off x="5247133" y="4461854"/>
              <a:ext cx="361188" cy="362547"/>
            </a:xfrm>
            <a:custGeom>
              <a:avLst/>
              <a:gdLst>
                <a:gd name="T0" fmla="*/ 8597 w 10527"/>
                <a:gd name="T1" fmla="*/ 346 h 10564"/>
                <a:gd name="T2" fmla="*/ 5850 w 10527"/>
                <a:gd name="T3" fmla="*/ 1875 h 10564"/>
                <a:gd name="T4" fmla="*/ 5765 w 10527"/>
                <a:gd name="T5" fmla="*/ 4187 h 10564"/>
                <a:gd name="T6" fmla="*/ 7937 w 10527"/>
                <a:gd name="T7" fmla="*/ 4892 h 10564"/>
                <a:gd name="T8" fmla="*/ 10190 w 10527"/>
                <a:gd name="T9" fmla="*/ 3156 h 10564"/>
                <a:gd name="T10" fmla="*/ 8368 w 10527"/>
                <a:gd name="T11" fmla="*/ 4136 h 10564"/>
                <a:gd name="T12" fmla="*/ 6749 w 10527"/>
                <a:gd name="T13" fmla="*/ 4195 h 10564"/>
                <a:gd name="T14" fmla="*/ 6255 w 10527"/>
                <a:gd name="T15" fmla="*/ 2675 h 10564"/>
                <a:gd name="T16" fmla="*/ 7470 w 10527"/>
                <a:gd name="T17" fmla="*/ 1099 h 10564"/>
                <a:gd name="T18" fmla="*/ 9438 w 10527"/>
                <a:gd name="T19" fmla="*/ 2215 h 10564"/>
                <a:gd name="T20" fmla="*/ 8368 w 10527"/>
                <a:gd name="T21" fmla="*/ 4136 h 10564"/>
                <a:gd name="T22" fmla="*/ 4762 w 10527"/>
                <a:gd name="T23" fmla="*/ 6322 h 10564"/>
                <a:gd name="T24" fmla="*/ 2590 w 10527"/>
                <a:gd name="T25" fmla="*/ 5617 h 10564"/>
                <a:gd name="T26" fmla="*/ 337 w 10527"/>
                <a:gd name="T27" fmla="*/ 7354 h 10564"/>
                <a:gd name="T28" fmla="*/ 1932 w 10527"/>
                <a:gd name="T29" fmla="*/ 10165 h 10564"/>
                <a:gd name="T30" fmla="*/ 4678 w 10527"/>
                <a:gd name="T31" fmla="*/ 8635 h 10564"/>
                <a:gd name="T32" fmla="*/ 3055 w 10527"/>
                <a:gd name="T33" fmla="*/ 9411 h 10564"/>
                <a:gd name="T34" fmla="*/ 1088 w 10527"/>
                <a:gd name="T35" fmla="*/ 8295 h 10564"/>
                <a:gd name="T36" fmla="*/ 2158 w 10527"/>
                <a:gd name="T37" fmla="*/ 6374 h 10564"/>
                <a:gd name="T38" fmla="*/ 3777 w 10527"/>
                <a:gd name="T39" fmla="*/ 6315 h 10564"/>
                <a:gd name="T40" fmla="*/ 4270 w 10527"/>
                <a:gd name="T41" fmla="*/ 7835 h 10564"/>
                <a:gd name="T42" fmla="*/ 3055 w 10527"/>
                <a:gd name="T43" fmla="*/ 9411 h 10564"/>
                <a:gd name="T44" fmla="*/ 4887 w 10527"/>
                <a:gd name="T45" fmla="*/ 2590 h 10564"/>
                <a:gd name="T46" fmla="*/ 3150 w 10527"/>
                <a:gd name="T47" fmla="*/ 336 h 10564"/>
                <a:gd name="T48" fmla="*/ 339 w 10527"/>
                <a:gd name="T49" fmla="*/ 1931 h 10564"/>
                <a:gd name="T50" fmla="*/ 1869 w 10527"/>
                <a:gd name="T51" fmla="*/ 4677 h 10564"/>
                <a:gd name="T52" fmla="*/ 4181 w 10527"/>
                <a:gd name="T53" fmla="*/ 4762 h 10564"/>
                <a:gd name="T54" fmla="*/ 3781 w 10527"/>
                <a:gd name="T55" fmla="*/ 4186 h 10564"/>
                <a:gd name="T56" fmla="*/ 2163 w 10527"/>
                <a:gd name="T57" fmla="*/ 4127 h 10564"/>
                <a:gd name="T58" fmla="*/ 1092 w 10527"/>
                <a:gd name="T59" fmla="*/ 2205 h 10564"/>
                <a:gd name="T60" fmla="*/ 3059 w 10527"/>
                <a:gd name="T61" fmla="*/ 1088 h 10564"/>
                <a:gd name="T62" fmla="*/ 4274 w 10527"/>
                <a:gd name="T63" fmla="*/ 2665 h 10564"/>
                <a:gd name="T64" fmla="*/ 3781 w 10527"/>
                <a:gd name="T65" fmla="*/ 4186 h 10564"/>
                <a:gd name="T66" fmla="*/ 8602 w 10527"/>
                <a:gd name="T67" fmla="*/ 5887 h 10564"/>
                <a:gd name="T68" fmla="*/ 6289 w 10527"/>
                <a:gd name="T69" fmla="*/ 5802 h 10564"/>
                <a:gd name="T70" fmla="*/ 5584 w 10527"/>
                <a:gd name="T71" fmla="*/ 7974 h 10564"/>
                <a:gd name="T72" fmla="*/ 7322 w 10527"/>
                <a:gd name="T73" fmla="*/ 10227 h 10564"/>
                <a:gd name="T74" fmla="*/ 10133 w 10527"/>
                <a:gd name="T75" fmla="*/ 8632 h 10564"/>
                <a:gd name="T76" fmla="*/ 8262 w 10527"/>
                <a:gd name="T77" fmla="*/ 9475 h 10564"/>
                <a:gd name="T78" fmla="*/ 6340 w 10527"/>
                <a:gd name="T79" fmla="*/ 8405 h 10564"/>
                <a:gd name="T80" fmla="*/ 6281 w 10527"/>
                <a:gd name="T81" fmla="*/ 6786 h 10564"/>
                <a:gd name="T82" fmla="*/ 7802 w 10527"/>
                <a:gd name="T83" fmla="*/ 6292 h 10564"/>
                <a:gd name="T84" fmla="*/ 9378 w 10527"/>
                <a:gd name="T85" fmla="*/ 7507 h 10564"/>
                <a:gd name="T86" fmla="*/ 8262 w 10527"/>
                <a:gd name="T87" fmla="*/ 9475 h 10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527" h="10564">
                  <a:moveTo>
                    <a:pt x="10190" y="1940"/>
                  </a:moveTo>
                  <a:lnTo>
                    <a:pt x="8597" y="346"/>
                  </a:lnTo>
                  <a:cubicBezTo>
                    <a:pt x="8260" y="10"/>
                    <a:pt x="7717" y="10"/>
                    <a:pt x="7380" y="346"/>
                  </a:cubicBezTo>
                  <a:lnTo>
                    <a:pt x="5850" y="1875"/>
                  </a:lnTo>
                  <a:cubicBezTo>
                    <a:pt x="5661" y="2064"/>
                    <a:pt x="5583" y="2337"/>
                    <a:pt x="5643" y="2598"/>
                  </a:cubicBezTo>
                  <a:lnTo>
                    <a:pt x="5765" y="4187"/>
                  </a:lnTo>
                  <a:cubicBezTo>
                    <a:pt x="5831" y="4477"/>
                    <a:pt x="6058" y="4704"/>
                    <a:pt x="6348" y="4770"/>
                  </a:cubicBezTo>
                  <a:lnTo>
                    <a:pt x="7937" y="4892"/>
                  </a:lnTo>
                  <a:cubicBezTo>
                    <a:pt x="8198" y="4952"/>
                    <a:pt x="8471" y="4874"/>
                    <a:pt x="8660" y="4685"/>
                  </a:cubicBezTo>
                  <a:lnTo>
                    <a:pt x="10190" y="3156"/>
                  </a:lnTo>
                  <a:cubicBezTo>
                    <a:pt x="10527" y="2821"/>
                    <a:pt x="10527" y="2276"/>
                    <a:pt x="10190" y="1940"/>
                  </a:cubicBezTo>
                  <a:close/>
                  <a:moveTo>
                    <a:pt x="8368" y="4136"/>
                  </a:moveTo>
                  <a:cubicBezTo>
                    <a:pt x="8235" y="4269"/>
                    <a:pt x="8044" y="4324"/>
                    <a:pt x="7862" y="4281"/>
                  </a:cubicBezTo>
                  <a:lnTo>
                    <a:pt x="6749" y="4195"/>
                  </a:lnTo>
                  <a:cubicBezTo>
                    <a:pt x="6547" y="4149"/>
                    <a:pt x="6388" y="3990"/>
                    <a:pt x="6342" y="3787"/>
                  </a:cubicBezTo>
                  <a:lnTo>
                    <a:pt x="6255" y="2675"/>
                  </a:lnTo>
                  <a:cubicBezTo>
                    <a:pt x="6213" y="2492"/>
                    <a:pt x="6268" y="2301"/>
                    <a:pt x="6400" y="2169"/>
                  </a:cubicBezTo>
                  <a:lnTo>
                    <a:pt x="7470" y="1099"/>
                  </a:lnTo>
                  <a:cubicBezTo>
                    <a:pt x="7705" y="864"/>
                    <a:pt x="8087" y="864"/>
                    <a:pt x="8322" y="1099"/>
                  </a:cubicBezTo>
                  <a:lnTo>
                    <a:pt x="9438" y="2215"/>
                  </a:lnTo>
                  <a:cubicBezTo>
                    <a:pt x="9673" y="2450"/>
                    <a:pt x="9673" y="2831"/>
                    <a:pt x="9438" y="3066"/>
                  </a:cubicBezTo>
                  <a:lnTo>
                    <a:pt x="8368" y="4136"/>
                  </a:lnTo>
                  <a:close/>
                  <a:moveTo>
                    <a:pt x="4884" y="7911"/>
                  </a:moveTo>
                  <a:lnTo>
                    <a:pt x="4762" y="6322"/>
                  </a:lnTo>
                  <a:cubicBezTo>
                    <a:pt x="4695" y="6032"/>
                    <a:pt x="4469" y="5806"/>
                    <a:pt x="4179" y="5740"/>
                  </a:cubicBezTo>
                  <a:lnTo>
                    <a:pt x="2590" y="5617"/>
                  </a:lnTo>
                  <a:cubicBezTo>
                    <a:pt x="2329" y="5557"/>
                    <a:pt x="2055" y="5636"/>
                    <a:pt x="1867" y="5825"/>
                  </a:cubicBezTo>
                  <a:lnTo>
                    <a:pt x="337" y="7354"/>
                  </a:lnTo>
                  <a:cubicBezTo>
                    <a:pt x="0" y="7690"/>
                    <a:pt x="0" y="8234"/>
                    <a:pt x="337" y="8570"/>
                  </a:cubicBezTo>
                  <a:lnTo>
                    <a:pt x="1932" y="10165"/>
                  </a:lnTo>
                  <a:cubicBezTo>
                    <a:pt x="2268" y="10501"/>
                    <a:pt x="2812" y="10501"/>
                    <a:pt x="3148" y="10165"/>
                  </a:cubicBezTo>
                  <a:lnTo>
                    <a:pt x="4678" y="8635"/>
                  </a:lnTo>
                  <a:cubicBezTo>
                    <a:pt x="4865" y="8445"/>
                    <a:pt x="4944" y="8171"/>
                    <a:pt x="4884" y="7911"/>
                  </a:cubicBezTo>
                  <a:close/>
                  <a:moveTo>
                    <a:pt x="3055" y="9411"/>
                  </a:moveTo>
                  <a:cubicBezTo>
                    <a:pt x="2820" y="9646"/>
                    <a:pt x="2439" y="9646"/>
                    <a:pt x="2204" y="9411"/>
                  </a:cubicBezTo>
                  <a:lnTo>
                    <a:pt x="1088" y="8295"/>
                  </a:lnTo>
                  <a:cubicBezTo>
                    <a:pt x="853" y="8060"/>
                    <a:pt x="853" y="7679"/>
                    <a:pt x="1088" y="7444"/>
                  </a:cubicBezTo>
                  <a:lnTo>
                    <a:pt x="2158" y="6374"/>
                  </a:lnTo>
                  <a:cubicBezTo>
                    <a:pt x="2290" y="6241"/>
                    <a:pt x="2481" y="6186"/>
                    <a:pt x="2664" y="6228"/>
                  </a:cubicBezTo>
                  <a:lnTo>
                    <a:pt x="3777" y="6315"/>
                  </a:lnTo>
                  <a:cubicBezTo>
                    <a:pt x="3979" y="6361"/>
                    <a:pt x="4138" y="6520"/>
                    <a:pt x="4184" y="6722"/>
                  </a:cubicBezTo>
                  <a:lnTo>
                    <a:pt x="4270" y="7835"/>
                  </a:lnTo>
                  <a:cubicBezTo>
                    <a:pt x="4313" y="8017"/>
                    <a:pt x="4258" y="8209"/>
                    <a:pt x="4125" y="8341"/>
                  </a:cubicBezTo>
                  <a:lnTo>
                    <a:pt x="3055" y="9411"/>
                  </a:lnTo>
                  <a:close/>
                  <a:moveTo>
                    <a:pt x="4764" y="4178"/>
                  </a:moveTo>
                  <a:lnTo>
                    <a:pt x="4887" y="2590"/>
                  </a:lnTo>
                  <a:cubicBezTo>
                    <a:pt x="4947" y="2328"/>
                    <a:pt x="4868" y="2055"/>
                    <a:pt x="4679" y="1866"/>
                  </a:cubicBezTo>
                  <a:lnTo>
                    <a:pt x="3150" y="336"/>
                  </a:lnTo>
                  <a:cubicBezTo>
                    <a:pt x="2814" y="0"/>
                    <a:pt x="2270" y="0"/>
                    <a:pt x="1934" y="336"/>
                  </a:cubicBezTo>
                  <a:lnTo>
                    <a:pt x="339" y="1931"/>
                  </a:lnTo>
                  <a:cubicBezTo>
                    <a:pt x="3" y="2267"/>
                    <a:pt x="3" y="2811"/>
                    <a:pt x="339" y="3147"/>
                  </a:cubicBezTo>
                  <a:lnTo>
                    <a:pt x="1869" y="4677"/>
                  </a:lnTo>
                  <a:cubicBezTo>
                    <a:pt x="2058" y="4866"/>
                    <a:pt x="2332" y="4945"/>
                    <a:pt x="2593" y="4885"/>
                  </a:cubicBezTo>
                  <a:lnTo>
                    <a:pt x="4181" y="4762"/>
                  </a:lnTo>
                  <a:cubicBezTo>
                    <a:pt x="4471" y="4694"/>
                    <a:pt x="4698" y="4467"/>
                    <a:pt x="4764" y="4178"/>
                  </a:cubicBezTo>
                  <a:close/>
                  <a:moveTo>
                    <a:pt x="3781" y="4186"/>
                  </a:moveTo>
                  <a:lnTo>
                    <a:pt x="2669" y="4272"/>
                  </a:lnTo>
                  <a:cubicBezTo>
                    <a:pt x="2486" y="4315"/>
                    <a:pt x="2295" y="4260"/>
                    <a:pt x="2163" y="4127"/>
                  </a:cubicBezTo>
                  <a:lnTo>
                    <a:pt x="1092" y="3056"/>
                  </a:lnTo>
                  <a:cubicBezTo>
                    <a:pt x="856" y="2821"/>
                    <a:pt x="856" y="2440"/>
                    <a:pt x="1092" y="2205"/>
                  </a:cubicBezTo>
                  <a:lnTo>
                    <a:pt x="2208" y="1088"/>
                  </a:lnTo>
                  <a:cubicBezTo>
                    <a:pt x="2443" y="853"/>
                    <a:pt x="2824" y="853"/>
                    <a:pt x="3059" y="1088"/>
                  </a:cubicBezTo>
                  <a:lnTo>
                    <a:pt x="4129" y="2158"/>
                  </a:lnTo>
                  <a:cubicBezTo>
                    <a:pt x="4262" y="2291"/>
                    <a:pt x="4317" y="2482"/>
                    <a:pt x="4274" y="2665"/>
                  </a:cubicBezTo>
                  <a:lnTo>
                    <a:pt x="4188" y="3777"/>
                  </a:lnTo>
                  <a:cubicBezTo>
                    <a:pt x="4143" y="3981"/>
                    <a:pt x="3984" y="4138"/>
                    <a:pt x="3781" y="4186"/>
                  </a:cubicBezTo>
                  <a:close/>
                  <a:moveTo>
                    <a:pt x="10130" y="7416"/>
                  </a:moveTo>
                  <a:lnTo>
                    <a:pt x="8602" y="5887"/>
                  </a:lnTo>
                  <a:cubicBezTo>
                    <a:pt x="8413" y="5699"/>
                    <a:pt x="8139" y="5620"/>
                    <a:pt x="7878" y="5680"/>
                  </a:cubicBezTo>
                  <a:lnTo>
                    <a:pt x="6289" y="5802"/>
                  </a:lnTo>
                  <a:cubicBezTo>
                    <a:pt x="5999" y="5868"/>
                    <a:pt x="5773" y="6095"/>
                    <a:pt x="5706" y="6385"/>
                  </a:cubicBezTo>
                  <a:lnTo>
                    <a:pt x="5584" y="7974"/>
                  </a:lnTo>
                  <a:cubicBezTo>
                    <a:pt x="5524" y="8235"/>
                    <a:pt x="5603" y="8509"/>
                    <a:pt x="5792" y="8697"/>
                  </a:cubicBezTo>
                  <a:lnTo>
                    <a:pt x="7322" y="10227"/>
                  </a:lnTo>
                  <a:cubicBezTo>
                    <a:pt x="7658" y="10564"/>
                    <a:pt x="8202" y="10564"/>
                    <a:pt x="8538" y="10227"/>
                  </a:cubicBezTo>
                  <a:lnTo>
                    <a:pt x="10133" y="8632"/>
                  </a:lnTo>
                  <a:cubicBezTo>
                    <a:pt x="10467" y="8297"/>
                    <a:pt x="10467" y="7752"/>
                    <a:pt x="10130" y="7416"/>
                  </a:cubicBezTo>
                  <a:close/>
                  <a:moveTo>
                    <a:pt x="8262" y="9475"/>
                  </a:moveTo>
                  <a:cubicBezTo>
                    <a:pt x="8027" y="9710"/>
                    <a:pt x="7645" y="9710"/>
                    <a:pt x="7410" y="9475"/>
                  </a:cubicBezTo>
                  <a:lnTo>
                    <a:pt x="6340" y="8405"/>
                  </a:lnTo>
                  <a:cubicBezTo>
                    <a:pt x="6208" y="8272"/>
                    <a:pt x="6153" y="8081"/>
                    <a:pt x="6195" y="7899"/>
                  </a:cubicBezTo>
                  <a:lnTo>
                    <a:pt x="6281" y="6786"/>
                  </a:lnTo>
                  <a:cubicBezTo>
                    <a:pt x="6328" y="6583"/>
                    <a:pt x="6486" y="6425"/>
                    <a:pt x="6689" y="6378"/>
                  </a:cubicBezTo>
                  <a:lnTo>
                    <a:pt x="7802" y="6292"/>
                  </a:lnTo>
                  <a:cubicBezTo>
                    <a:pt x="7984" y="6250"/>
                    <a:pt x="8175" y="6305"/>
                    <a:pt x="8308" y="6437"/>
                  </a:cubicBezTo>
                  <a:lnTo>
                    <a:pt x="9378" y="7507"/>
                  </a:lnTo>
                  <a:cubicBezTo>
                    <a:pt x="9613" y="7742"/>
                    <a:pt x="9613" y="8124"/>
                    <a:pt x="9378" y="8359"/>
                  </a:cubicBezTo>
                  <a:lnTo>
                    <a:pt x="8262" y="947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OPPOSans H" panose="00020600040101010101" pitchFamily="18" charset="-122"/>
              </a:endParaRPr>
            </a:p>
          </p:txBody>
        </p:sp>
      </p:grpSp>
      <p:sp>
        <p:nvSpPr>
          <p:cNvPr id="27" name="文本框 26"/>
          <p:cNvSpPr txBox="1"/>
          <p:nvPr>
            <p:custDataLst>
              <p:tags r:id="rId11"/>
            </p:custDataLst>
          </p:nvPr>
        </p:nvSpPr>
        <p:spPr>
          <a:xfrm>
            <a:off x="1509890" y="4502687"/>
            <a:ext cx="1868805" cy="36893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151A59">
                        <a:shade val="30000"/>
                        <a:satMod val="115000"/>
                      </a:srgbClr>
                    </a:gs>
                    <a:gs pos="50000">
                      <a:srgbClr val="151A59">
                        <a:shade val="67500"/>
                        <a:satMod val="115000"/>
                      </a:srgbClr>
                    </a:gs>
                    <a:gs pos="100000">
                      <a:srgbClr val="151A59">
                        <a:shade val="100000"/>
                        <a:satMod val="115000"/>
                      </a:srgbClr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XGBoost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151A59">
                        <a:shade val="30000"/>
                        <a:satMod val="115000"/>
                      </a:srgbClr>
                    </a:gs>
                    <a:gs pos="50000">
                      <a:srgbClr val="151A59">
                        <a:shade val="67500"/>
                        <a:satMod val="115000"/>
                      </a:srgbClr>
                    </a:gs>
                    <a:gs pos="100000">
                      <a:srgbClr val="151A59">
                        <a:shade val="100000"/>
                        <a:satMod val="115000"/>
                      </a:srgbClr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模型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151A59">
                      <a:shade val="30000"/>
                      <a:satMod val="115000"/>
                    </a:srgbClr>
                  </a:gs>
                  <a:gs pos="50000">
                    <a:srgbClr val="151A59">
                      <a:shade val="67500"/>
                      <a:satMod val="115000"/>
                    </a:srgbClr>
                  </a:gs>
                  <a:gs pos="100000">
                    <a:srgbClr val="151A59">
                      <a:shade val="100000"/>
                      <a:satMod val="115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/>
              <a:uLnTx/>
              <a:uFillTx/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28" name="文本框 27"/>
          <p:cNvSpPr txBox="1"/>
          <p:nvPr>
            <p:custDataLst>
              <p:tags r:id="rId12"/>
            </p:custDataLst>
          </p:nvPr>
        </p:nvSpPr>
        <p:spPr>
          <a:xfrm>
            <a:off x="7663812" y="4555001"/>
            <a:ext cx="2139315" cy="36893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151A59">
                        <a:shade val="30000"/>
                        <a:satMod val="115000"/>
                      </a:srgbClr>
                    </a:gs>
                    <a:gs pos="50000">
                      <a:srgbClr val="151A59">
                        <a:shade val="67500"/>
                        <a:satMod val="115000"/>
                      </a:srgbClr>
                    </a:gs>
                    <a:gs pos="100000">
                      <a:srgbClr val="151A59">
                        <a:shade val="100000"/>
                        <a:satMod val="115000"/>
                      </a:srgbClr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Light GBM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151A59">
                        <a:shade val="30000"/>
                        <a:satMod val="115000"/>
                      </a:srgbClr>
                    </a:gs>
                    <a:gs pos="50000">
                      <a:srgbClr val="151A59">
                        <a:shade val="67500"/>
                        <a:satMod val="115000"/>
                      </a:srgbClr>
                    </a:gs>
                    <a:gs pos="100000">
                      <a:srgbClr val="151A59">
                        <a:shade val="100000"/>
                        <a:satMod val="115000"/>
                      </a:srgbClr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模型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151A59">
                      <a:shade val="30000"/>
                      <a:satMod val="115000"/>
                    </a:srgbClr>
                  </a:gs>
                  <a:gs pos="50000">
                    <a:srgbClr val="151A59">
                      <a:shade val="67500"/>
                      <a:satMod val="115000"/>
                    </a:srgbClr>
                  </a:gs>
                  <a:gs pos="100000">
                    <a:srgbClr val="151A59">
                      <a:shade val="100000"/>
                      <a:satMod val="115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/>
              <a:uLnTx/>
              <a:uFillTx/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31" name="文本框 30"/>
          <p:cNvSpPr txBox="1"/>
          <p:nvPr>
            <p:custDataLst>
              <p:tags r:id="rId13"/>
            </p:custDataLst>
          </p:nvPr>
        </p:nvSpPr>
        <p:spPr>
          <a:xfrm>
            <a:off x="490220" y="5233035"/>
            <a:ext cx="5606415" cy="1353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800" dirty="0">
                <a:solidFill>
                  <a:prstClr val="black"/>
                </a:solidFill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对非线性特征、类别编码后的数据具有较强适应性</a:t>
            </a:r>
            <a:endParaRPr lang="zh-CN" altLang="en-US" sz="1800" dirty="0">
              <a:solidFill>
                <a:prstClr val="black"/>
              </a:solidFill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  <a:p>
            <a:pPr marL="342900" indent="-342900" fontAlgn="auto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800" dirty="0">
                <a:solidFill>
                  <a:prstClr val="black"/>
                </a:solidFill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高度可调的超参数（如树深度、学习率、子采样率等）可针对数据特性进行优化</a:t>
            </a:r>
            <a:endParaRPr lang="zh-CN" altLang="en-US" sz="1800" dirty="0">
              <a:solidFill>
                <a:prstClr val="black"/>
              </a:solidFill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  <a:p>
            <a:pPr marL="342900" indent="-342900" fontAlgn="auto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多分类问题下直接设定目标为多类分类并优化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32" name="文本框 31"/>
          <p:cNvSpPr txBox="1"/>
          <p:nvPr>
            <p:custDataLst>
              <p:tags r:id="rId14"/>
            </p:custDataLst>
          </p:nvPr>
        </p:nvSpPr>
        <p:spPr>
          <a:xfrm>
            <a:off x="6680835" y="5320665"/>
            <a:ext cx="5227955" cy="175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/>
                </a:solidFill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Light GBM 是一种基于梯度提升决策树的算法，能够有效地处理大规模数据集。</a:t>
            </a:r>
            <a:endParaRPr lang="zh-CN" altLang="en-US" dirty="0">
              <a:solidFill>
                <a:prstClr val="black"/>
              </a:solidFill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/>
                </a:solidFill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高效率和低内存使用：通过使用基于直方图的算法和并行处理，Light GBM 在训练速度和内存效率上有显著优势。</a:t>
            </a:r>
            <a:endParaRPr lang="zh-CN" altLang="en-US" dirty="0">
              <a:solidFill>
                <a:prstClr val="black"/>
              </a:solidFill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  <a:p>
            <a:pPr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453120" y="-14354"/>
            <a:ext cx="3738880" cy="6872354"/>
          </a:xfrm>
          <a:prstGeom prst="rect">
            <a:avLst/>
          </a:prstGeom>
          <a:gradFill flip="none" rotWithShape="1">
            <a:gsLst>
              <a:gs pos="53000">
                <a:srgbClr val="40386E"/>
              </a:gs>
              <a:gs pos="0">
                <a:srgbClr val="4C4385"/>
              </a:gs>
              <a:gs pos="100000">
                <a:srgbClr val="151E4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" cstate="screen">
            <a:alphaModFix amt="35000"/>
          </a:blip>
          <a:stretch>
            <a:fillRect/>
          </a:stretch>
        </p:blipFill>
        <p:spPr>
          <a:xfrm>
            <a:off x="9041861" y="4407434"/>
            <a:ext cx="5804473" cy="266718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0" y="0"/>
            <a:ext cx="845312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H" panose="00020600040101010101" pitchFamily="18" charset="-122"/>
              <a:ea typeface="思源黑体 CN Regular" panose="020B0500000000000000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231493" y="208345"/>
            <a:ext cx="517079" cy="5440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71760" y="383023"/>
            <a:ext cx="1868805" cy="36893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gradFill flip="none" rotWithShape="1">
                  <a:gsLst>
                    <a:gs pos="0">
                      <a:srgbClr val="151A59">
                        <a:shade val="30000"/>
                        <a:satMod val="115000"/>
                      </a:srgbClr>
                    </a:gs>
                    <a:gs pos="50000">
                      <a:srgbClr val="151A59">
                        <a:shade val="67500"/>
                        <a:satMod val="115000"/>
                      </a:srgbClr>
                    </a:gs>
                    <a:gs pos="100000">
                      <a:srgbClr val="151A59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XGBoost</a:t>
            </a:r>
            <a:r>
              <a:rPr lang="zh-CN" altLang="en-US" sz="2400" dirty="0">
                <a:gradFill flip="none" rotWithShape="1">
                  <a:gsLst>
                    <a:gs pos="0">
                      <a:srgbClr val="151A59">
                        <a:shade val="30000"/>
                        <a:satMod val="115000"/>
                      </a:srgbClr>
                    </a:gs>
                    <a:gs pos="50000">
                      <a:srgbClr val="151A59">
                        <a:shade val="67500"/>
                        <a:satMod val="115000"/>
                      </a:srgbClr>
                    </a:gs>
                    <a:gs pos="100000">
                      <a:srgbClr val="151A59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模型</a:t>
            </a:r>
            <a:endParaRPr lang="zh-CN" altLang="en-US" sz="2400" dirty="0">
              <a:gradFill flip="none" rotWithShape="1">
                <a:gsLst>
                  <a:gs pos="0">
                    <a:srgbClr val="151A59">
                      <a:shade val="30000"/>
                      <a:satMod val="115000"/>
                    </a:srgbClr>
                  </a:gs>
                  <a:gs pos="50000">
                    <a:srgbClr val="151A59">
                      <a:shade val="67500"/>
                      <a:satMod val="115000"/>
                    </a:srgbClr>
                  </a:gs>
                  <a:gs pos="100000">
                    <a:srgbClr val="151A59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905" y="571500"/>
            <a:ext cx="4697095" cy="51492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5885" y="960120"/>
            <a:ext cx="6525895" cy="4677410"/>
          </a:xfrm>
          <a:prstGeom prst="rect">
            <a:avLst/>
          </a:prstGeom>
        </p:spPr>
        <p:txBody>
          <a:bodyPr wrap="square">
            <a:spAutoFit/>
          </a:bodyPr>
          <a:p>
            <a:pPr indent="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模型目标与评估指标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设定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`objective='multi:softmax'`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及指定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`num_class`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XGBoost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适用于多分类任务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并采用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`eval_metric='mlogloss'`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评估模型，在训练和验证时基于多类对数损失衡量预测概率质量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 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特征与目标编码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预处理后特征已为数值型，目标标签已转换为整数类别，模型可直接使用这些归一化、编码完毕的数据进行训练和预测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 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模型训练与预测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调用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`fit`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方法以训练数据与标签训练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XGBoost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训练完成后，用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`predict`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对验证集和测试集进行预测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输出为整数类别标签，验证时可据此计算准确率评价模型效果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对测试集结果将整数类别映射回原始类别名称进行提交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85" y="5720715"/>
            <a:ext cx="8357235" cy="10471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453120" y="-14354"/>
            <a:ext cx="3738880" cy="6872354"/>
          </a:xfrm>
          <a:prstGeom prst="rect">
            <a:avLst/>
          </a:prstGeom>
          <a:gradFill flip="none" rotWithShape="1">
            <a:gsLst>
              <a:gs pos="53000">
                <a:srgbClr val="40386E"/>
              </a:gs>
              <a:gs pos="0">
                <a:srgbClr val="4C4385"/>
              </a:gs>
              <a:gs pos="100000">
                <a:srgbClr val="151E4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" cstate="screen">
            <a:alphaModFix amt="35000"/>
          </a:blip>
          <a:stretch>
            <a:fillRect/>
          </a:stretch>
        </p:blipFill>
        <p:spPr>
          <a:xfrm>
            <a:off x="9041861" y="4407434"/>
            <a:ext cx="5804473" cy="266718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0" y="0"/>
            <a:ext cx="845312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H" panose="00020600040101010101" pitchFamily="18" charset="-122"/>
              <a:ea typeface="思源黑体 CN Regular" panose="020B0500000000000000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231493" y="208345"/>
            <a:ext cx="517079" cy="5440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71760" y="383023"/>
            <a:ext cx="2478405" cy="36893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gradFill flip="none" rotWithShape="1">
                  <a:gsLst>
                    <a:gs pos="0">
                      <a:srgbClr val="151A59">
                        <a:shade val="30000"/>
                        <a:satMod val="115000"/>
                      </a:srgbClr>
                    </a:gs>
                    <a:gs pos="50000">
                      <a:srgbClr val="151A59">
                        <a:shade val="67500"/>
                        <a:satMod val="115000"/>
                      </a:srgbClr>
                    </a:gs>
                    <a:gs pos="100000">
                      <a:srgbClr val="151A59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XGBoost</a:t>
            </a:r>
            <a:r>
              <a:rPr lang="zh-CN" altLang="en-US" sz="2400" dirty="0">
                <a:gradFill flip="none" rotWithShape="1">
                  <a:gsLst>
                    <a:gs pos="0">
                      <a:srgbClr val="151A59">
                        <a:shade val="30000"/>
                        <a:satMod val="115000"/>
                      </a:srgbClr>
                    </a:gs>
                    <a:gs pos="50000">
                      <a:srgbClr val="151A59">
                        <a:shade val="67500"/>
                        <a:satMod val="115000"/>
                      </a:srgbClr>
                    </a:gs>
                    <a:gs pos="100000">
                      <a:srgbClr val="151A59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模型</a:t>
            </a:r>
            <a:r>
              <a:rPr lang="zh-CN" altLang="en-US" sz="2400" dirty="0">
                <a:gradFill flip="none" rotWithShape="1">
                  <a:gsLst>
                    <a:gs pos="0">
                      <a:srgbClr val="151A59">
                        <a:shade val="30000"/>
                        <a:satMod val="115000"/>
                      </a:srgbClr>
                    </a:gs>
                    <a:gs pos="50000">
                      <a:srgbClr val="151A59">
                        <a:shade val="67500"/>
                        <a:satMod val="115000"/>
                      </a:srgbClr>
                    </a:gs>
                    <a:gs pos="100000">
                      <a:srgbClr val="151A59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调参</a:t>
            </a:r>
            <a:endParaRPr lang="zh-CN" altLang="en-US" sz="2400" dirty="0">
              <a:gradFill flip="none" rotWithShape="1">
                <a:gsLst>
                  <a:gs pos="0">
                    <a:srgbClr val="151A59">
                      <a:shade val="30000"/>
                      <a:satMod val="115000"/>
                    </a:srgbClr>
                  </a:gs>
                  <a:gs pos="50000">
                    <a:srgbClr val="151A59">
                      <a:shade val="67500"/>
                      <a:satMod val="115000"/>
                    </a:srgbClr>
                  </a:gs>
                  <a:gs pos="100000">
                    <a:srgbClr val="151A59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9600" y="960120"/>
            <a:ext cx="6525895" cy="4276725"/>
          </a:xfrm>
          <a:prstGeom prst="rect">
            <a:avLst/>
          </a:prstGeom>
        </p:spPr>
        <p:txBody>
          <a:bodyPr wrap="square">
            <a:spAutoFit/>
          </a:bodyPr>
          <a:p>
            <a:pPr indent="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使用网格搜索（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GridSearchCV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）进行调优</a:t>
            </a:r>
            <a:endParaRPr lang="zh-CN" altLang="en-US" sz="16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fontAlgn="auto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确定参数搜索空间：设定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max_depth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min_child_weight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subsample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colsample_bytree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learning_rate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n_estimators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等多个取值范围或集合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fontAlgn="auto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GridSearchCV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将这些参数组合与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XGBoost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模型相结合，并通过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折交叉验证对每组参数进行评估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fontAlgn="auto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根据交叉验证准确率从中选取表现最佳的参数组合。网格搜索是一种穷举法，将参数搜索空间内的所有组合都尝试一遍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fontAlgn="auto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优点：简单直观，对参数搜索范围可控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fontAlgn="auto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缺点：当参数维度较多时，参数组合呈指数增长，搜索成本高；在较大数据集上可能需要大量计算时间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5296535"/>
            <a:ext cx="7843520" cy="9721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453120" y="-14354"/>
            <a:ext cx="3738880" cy="6872354"/>
          </a:xfrm>
          <a:prstGeom prst="rect">
            <a:avLst/>
          </a:prstGeom>
          <a:gradFill flip="none" rotWithShape="1">
            <a:gsLst>
              <a:gs pos="53000">
                <a:srgbClr val="40386E"/>
              </a:gs>
              <a:gs pos="0">
                <a:srgbClr val="4C4385"/>
              </a:gs>
              <a:gs pos="100000">
                <a:srgbClr val="151E4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" cstate="screen">
            <a:alphaModFix amt="35000"/>
          </a:blip>
          <a:stretch>
            <a:fillRect/>
          </a:stretch>
        </p:blipFill>
        <p:spPr>
          <a:xfrm>
            <a:off x="9041861" y="4407434"/>
            <a:ext cx="5804473" cy="266718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0" y="0"/>
            <a:ext cx="845312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H" panose="00020600040101010101" pitchFamily="18" charset="-122"/>
              <a:ea typeface="思源黑体 CN Regular" panose="020B0500000000000000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231493" y="208345"/>
            <a:ext cx="517079" cy="5440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71760" y="383023"/>
            <a:ext cx="2478405" cy="36893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gradFill flip="none" rotWithShape="1">
                  <a:gsLst>
                    <a:gs pos="0">
                      <a:srgbClr val="151A59">
                        <a:shade val="30000"/>
                        <a:satMod val="115000"/>
                      </a:srgbClr>
                    </a:gs>
                    <a:gs pos="50000">
                      <a:srgbClr val="151A59">
                        <a:shade val="67500"/>
                        <a:satMod val="115000"/>
                      </a:srgbClr>
                    </a:gs>
                    <a:gs pos="100000">
                      <a:srgbClr val="151A59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XGBoost</a:t>
            </a:r>
            <a:r>
              <a:rPr lang="zh-CN" altLang="en-US" sz="2400" dirty="0">
                <a:gradFill flip="none" rotWithShape="1">
                  <a:gsLst>
                    <a:gs pos="0">
                      <a:srgbClr val="151A59">
                        <a:shade val="30000"/>
                        <a:satMod val="115000"/>
                      </a:srgbClr>
                    </a:gs>
                    <a:gs pos="50000">
                      <a:srgbClr val="151A59">
                        <a:shade val="67500"/>
                        <a:satMod val="115000"/>
                      </a:srgbClr>
                    </a:gs>
                    <a:gs pos="100000">
                      <a:srgbClr val="151A59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模型</a:t>
            </a:r>
            <a:r>
              <a:rPr lang="zh-CN" altLang="en-US" sz="2400" dirty="0">
                <a:gradFill flip="none" rotWithShape="1">
                  <a:gsLst>
                    <a:gs pos="0">
                      <a:srgbClr val="151A59">
                        <a:shade val="30000"/>
                        <a:satMod val="115000"/>
                      </a:srgbClr>
                    </a:gs>
                    <a:gs pos="50000">
                      <a:srgbClr val="151A59">
                        <a:shade val="67500"/>
                        <a:satMod val="115000"/>
                      </a:srgbClr>
                    </a:gs>
                    <a:gs pos="100000">
                      <a:srgbClr val="151A59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调参</a:t>
            </a:r>
            <a:endParaRPr lang="zh-CN" altLang="en-US" sz="2400" dirty="0">
              <a:gradFill flip="none" rotWithShape="1">
                <a:gsLst>
                  <a:gs pos="0">
                    <a:srgbClr val="151A59">
                      <a:shade val="30000"/>
                      <a:satMod val="115000"/>
                    </a:srgbClr>
                  </a:gs>
                  <a:gs pos="50000">
                    <a:srgbClr val="151A59">
                      <a:shade val="67500"/>
                      <a:satMod val="115000"/>
                    </a:srgbClr>
                  </a:gs>
                  <a:gs pos="100000">
                    <a:srgbClr val="151A59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9600" y="960120"/>
            <a:ext cx="6525895" cy="4030980"/>
          </a:xfrm>
          <a:prstGeom prst="rect">
            <a:avLst/>
          </a:prstGeom>
        </p:spPr>
        <p:txBody>
          <a:bodyPr wrap="square">
            <a:spAutoFit/>
          </a:bodyPr>
          <a:p>
            <a:pPr indent="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使用贝叶斯优化（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Hyperopt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）进行调优</a:t>
            </a:r>
            <a:endParaRPr lang="zh-CN" altLang="en-US" sz="16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定义参数搜索的分布与范围（如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max_depth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至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之间的整数，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learning_rate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0.01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至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0.2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之间的连续区间）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Hyperopt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TPE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Tree-structured Parzen Estimator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）算法，根据已有尝试的结果（包括参数组合与对应验证集评分）来指导下一步参数搜索方向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在一定的迭代次数（如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50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次）后，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Hyperopt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会收敛到较优参数点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优点：比纯粹的网格搜索更高效，能在较大参数空间中快速找到较佳解；减少盲目搜索，对复杂数据集更适用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缺点：需要一定的初始经验设置参数范围；对初学者理解门槛稍高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55" y="5199380"/>
            <a:ext cx="7886065" cy="8597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453120" y="-14354"/>
            <a:ext cx="3738880" cy="6872354"/>
          </a:xfrm>
          <a:prstGeom prst="rect">
            <a:avLst/>
          </a:prstGeom>
          <a:gradFill flip="none" rotWithShape="1">
            <a:gsLst>
              <a:gs pos="53000">
                <a:srgbClr val="40386E"/>
              </a:gs>
              <a:gs pos="0">
                <a:srgbClr val="4C4385"/>
              </a:gs>
              <a:gs pos="100000">
                <a:srgbClr val="151E4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" cstate="screen">
            <a:alphaModFix amt="35000"/>
          </a:blip>
          <a:stretch>
            <a:fillRect/>
          </a:stretch>
        </p:blipFill>
        <p:spPr>
          <a:xfrm>
            <a:off x="9041861" y="4407434"/>
            <a:ext cx="5804473" cy="266718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0" y="0"/>
            <a:ext cx="845312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模型目标与评估指标</a:t>
            </a:r>
            <a:r>
              <a: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</a:t>
            </a:r>
            <a:endParaRPr lang="en-US" altLang="zh-CN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模型目标：LightGBM模型的目标函数设置为"multiclass"，这表明模型被配置为处理多分类问题。</a:t>
            </a:r>
            <a:endParaRPr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评估指标：模型的性能通过"multi_logloss"来评估，即多类对数损失，这是一个衡量模型预测概率质量的指标。</a:t>
            </a:r>
            <a:r>
              <a: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2. 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特征与目标编码</a:t>
            </a:r>
            <a:endParaRPr lang="en-US" altLang="zh-CN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特征预处理：代码中的data_engineering函数对数据进行了预处理</a:t>
            </a:r>
            <a:r>
              <a: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.</a:t>
            </a:r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目标编码：目标变量NObeyesdad在模型训练前已经被分离出来，并且假设已经是适合模型训练的格式，不需要额外的编码。</a:t>
            </a:r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3. 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模型训练与预测</a:t>
            </a:r>
            <a:r>
              <a: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</a:t>
            </a:r>
            <a:endParaRPr lang="en-US" altLang="zh-CN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模型训练：使用model.fit(x_train, y_train)对模型进行训练模型训练使用了预处理步骤和LightGBM分类器的组合，这是通过Pipeline实现的。</a:t>
            </a:r>
            <a:endParaRPr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模型预测：训练完成后，使用model.predict(x_val)对验证集x_val进行预测，以得到模型的预测结果。这些预测结果可以用来计算模型的性能指标，如准确率。</a:t>
            </a:r>
            <a:endParaRPr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231493" y="208345"/>
            <a:ext cx="517079" cy="5440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71760" y="383023"/>
            <a:ext cx="2139315" cy="36893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gradFill flip="none" rotWithShape="1">
                  <a:gsLst>
                    <a:gs pos="0">
                      <a:srgbClr val="151A59">
                        <a:shade val="30000"/>
                        <a:satMod val="115000"/>
                      </a:srgbClr>
                    </a:gs>
                    <a:gs pos="50000">
                      <a:srgbClr val="151A59">
                        <a:shade val="67500"/>
                        <a:satMod val="115000"/>
                      </a:srgbClr>
                    </a:gs>
                    <a:gs pos="100000">
                      <a:srgbClr val="151A59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Light GBM</a:t>
            </a:r>
            <a:r>
              <a:rPr lang="zh-CN" altLang="en-US" sz="2400" dirty="0">
                <a:gradFill flip="none" rotWithShape="1">
                  <a:gsLst>
                    <a:gs pos="0">
                      <a:srgbClr val="151A59">
                        <a:shade val="30000"/>
                        <a:satMod val="115000"/>
                      </a:srgbClr>
                    </a:gs>
                    <a:gs pos="50000">
                      <a:srgbClr val="151A59">
                        <a:shade val="67500"/>
                        <a:satMod val="115000"/>
                      </a:srgbClr>
                    </a:gs>
                    <a:gs pos="100000">
                      <a:srgbClr val="151A59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模型</a:t>
            </a:r>
            <a:endParaRPr lang="zh-CN" altLang="en-US" sz="2400" dirty="0">
              <a:gradFill flip="none" rotWithShape="1">
                <a:gsLst>
                  <a:gs pos="0">
                    <a:srgbClr val="151A59">
                      <a:shade val="30000"/>
                      <a:satMod val="115000"/>
                    </a:srgbClr>
                  </a:gs>
                  <a:gs pos="50000">
                    <a:srgbClr val="151A59">
                      <a:shade val="67500"/>
                      <a:satMod val="115000"/>
                    </a:srgbClr>
                  </a:gs>
                  <a:gs pos="100000">
                    <a:srgbClr val="151A59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</p:txBody>
      </p:sp>
      <p:pic>
        <p:nvPicPr>
          <p:cNvPr id="4" name="图片 3"/>
          <p:cNvPicPr/>
          <p:nvPr/>
        </p:nvPicPr>
        <p:blipFill>
          <a:blip r:embed="rId3"/>
        </p:blipFill>
        <p:spPr>
          <a:xfrm>
            <a:off x="0" y="5880100"/>
            <a:ext cx="8453755" cy="10591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755" y="-31115"/>
            <a:ext cx="3737610" cy="48412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3120" y="1357630"/>
            <a:ext cx="3738245" cy="55822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453120" y="-14354"/>
            <a:ext cx="3738880" cy="6872354"/>
          </a:xfrm>
          <a:prstGeom prst="rect">
            <a:avLst/>
          </a:prstGeom>
          <a:gradFill flip="none" rotWithShape="1">
            <a:gsLst>
              <a:gs pos="53000">
                <a:srgbClr val="40386E"/>
              </a:gs>
              <a:gs pos="0">
                <a:srgbClr val="4C4385"/>
              </a:gs>
              <a:gs pos="100000">
                <a:srgbClr val="151E4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" cstate="screen">
            <a:alphaModFix amt="35000"/>
          </a:blip>
          <a:stretch>
            <a:fillRect/>
          </a:stretch>
        </p:blipFill>
        <p:spPr>
          <a:xfrm>
            <a:off x="9041861" y="4407434"/>
            <a:ext cx="5804473" cy="266718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0" y="0"/>
            <a:ext cx="845312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学习率衰减（Learning Rate Decay）</a:t>
            </a:r>
            <a:r>
              <a: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</a:t>
            </a:r>
            <a:endParaRPr lang="en-US" altLang="zh-CN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在训练过程中逐渐减小学习率，这有助于模型在初期快速收敛，后期则通过更细致的学习率进行微调。</a:t>
            </a:r>
            <a:endParaRPr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2. 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优点</a:t>
            </a:r>
            <a:endParaRPr lang="en-US" altLang="zh-CN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有助于模型在训练初期快速学习，后期稳定下来，避免过拟合。</a:t>
            </a:r>
            <a:endParaRPr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实现简单，大多数深度学习框架都支持学习率衰减策略</a:t>
            </a:r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3. 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缺点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需要预先设定衰减策略，包括衰减率和衰减时机，这可能需要多次实验来确定。</a:t>
            </a:r>
            <a:endParaRPr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对于非深度学习模型不适用。</a:t>
            </a:r>
            <a:endParaRPr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231493" y="208345"/>
            <a:ext cx="517079" cy="5440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71760" y="383023"/>
            <a:ext cx="2748915" cy="73850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gradFill flip="none" rotWithShape="1">
                  <a:gsLst>
                    <a:gs pos="0">
                      <a:srgbClr val="151A59">
                        <a:shade val="30000"/>
                        <a:satMod val="115000"/>
                      </a:srgbClr>
                    </a:gs>
                    <a:gs pos="50000">
                      <a:srgbClr val="151A59">
                        <a:shade val="67500"/>
                        <a:satMod val="115000"/>
                      </a:srgbClr>
                    </a:gs>
                    <a:gs pos="100000">
                      <a:srgbClr val="151A59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Light GBM</a:t>
            </a:r>
            <a:r>
              <a:rPr lang="zh-CN" altLang="en-US" sz="2400" dirty="0">
                <a:gradFill flip="none" rotWithShape="1">
                  <a:gsLst>
                    <a:gs pos="0">
                      <a:srgbClr val="151A59">
                        <a:shade val="30000"/>
                        <a:satMod val="115000"/>
                      </a:srgbClr>
                    </a:gs>
                    <a:gs pos="50000">
                      <a:srgbClr val="151A59">
                        <a:shade val="67500"/>
                        <a:satMod val="115000"/>
                      </a:srgbClr>
                    </a:gs>
                    <a:gs pos="100000">
                      <a:srgbClr val="151A59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模型调参</a:t>
            </a:r>
            <a:endParaRPr lang="zh-CN" altLang="en-US" sz="2400" dirty="0">
              <a:gradFill flip="none" rotWithShape="1">
                <a:gsLst>
                  <a:gs pos="0">
                    <a:srgbClr val="151A59">
                      <a:shade val="30000"/>
                      <a:satMod val="115000"/>
                    </a:srgbClr>
                  </a:gs>
                  <a:gs pos="50000">
                    <a:srgbClr val="151A59">
                      <a:shade val="67500"/>
                      <a:satMod val="115000"/>
                    </a:srgbClr>
                  </a:gs>
                  <a:gs pos="100000">
                    <a:srgbClr val="151A59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2400" dirty="0">
              <a:gradFill flip="none" rotWithShape="1">
                <a:gsLst>
                  <a:gs pos="0">
                    <a:srgbClr val="151A59">
                      <a:shade val="30000"/>
                      <a:satMod val="115000"/>
                    </a:srgbClr>
                  </a:gs>
                  <a:gs pos="50000">
                    <a:srgbClr val="151A59">
                      <a:shade val="67500"/>
                      <a:satMod val="115000"/>
                    </a:srgbClr>
                  </a:gs>
                  <a:gs pos="100000">
                    <a:srgbClr val="151A59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</p:txBody>
      </p:sp>
      <p:pic>
        <p:nvPicPr>
          <p:cNvPr id="4" name="图片 3"/>
          <p:cNvPicPr/>
          <p:nvPr/>
        </p:nvPicPr>
        <p:blipFill>
          <a:blip r:embed="rId3"/>
        </p:blipFill>
        <p:spPr>
          <a:xfrm>
            <a:off x="0" y="5880100"/>
            <a:ext cx="8453755" cy="10591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755" y="-31115"/>
            <a:ext cx="3737610" cy="48412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3120" y="1357630"/>
            <a:ext cx="3738245" cy="55822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453120" y="-14354"/>
            <a:ext cx="3738880" cy="6872354"/>
          </a:xfrm>
          <a:prstGeom prst="rect">
            <a:avLst/>
          </a:prstGeom>
          <a:gradFill flip="none" rotWithShape="1">
            <a:gsLst>
              <a:gs pos="53000">
                <a:srgbClr val="40386E"/>
              </a:gs>
              <a:gs pos="0">
                <a:srgbClr val="4C4385"/>
              </a:gs>
              <a:gs pos="100000">
                <a:srgbClr val="151E4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" cstate="screen">
            <a:alphaModFix amt="35000"/>
          </a:blip>
          <a:stretch>
            <a:fillRect/>
          </a:stretch>
        </p:blipFill>
        <p:spPr>
          <a:xfrm>
            <a:off x="9041861" y="4407434"/>
            <a:ext cx="5804473" cy="266718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0" y="0"/>
            <a:ext cx="845312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随机搜索（Random Search）</a:t>
            </a:r>
            <a:r>
              <a: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</a:t>
            </a:r>
            <a:endParaRPr lang="en-US" altLang="zh-CN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随机搜索与网格搜索类似，但它不是尝试所有可能的参数组合，而是在参数空间中随机选择参数组合进行尝试。这种方法可以通过较少的尝试次数找到接近最优的参数组合。</a:t>
            </a:r>
            <a:endParaRPr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2. 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优点</a:t>
            </a:r>
            <a:endParaRPr lang="en-US" altLang="zh-CN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计算成本较低，因为它不需要遍历所有参数组合，适合于参数空间较大或者计算资源有限的情况。</a:t>
            </a:r>
            <a:endParaRPr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能够跳出局部最优，有时能找到网格搜索可能错过的更好的参数组合</a:t>
            </a:r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3. 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缺点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结果具有随机性，不同的运行可能会得到不同的结果。</a:t>
            </a:r>
            <a:endParaRPr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不能保证找到全局最优解，因为搜索是随机的。</a:t>
            </a:r>
            <a:endParaRPr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231493" y="208345"/>
            <a:ext cx="517079" cy="5440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71760" y="383023"/>
            <a:ext cx="2748915" cy="73850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gradFill flip="none" rotWithShape="1">
                  <a:gsLst>
                    <a:gs pos="0">
                      <a:srgbClr val="151A59">
                        <a:shade val="30000"/>
                        <a:satMod val="115000"/>
                      </a:srgbClr>
                    </a:gs>
                    <a:gs pos="50000">
                      <a:srgbClr val="151A59">
                        <a:shade val="67500"/>
                        <a:satMod val="115000"/>
                      </a:srgbClr>
                    </a:gs>
                    <a:gs pos="100000">
                      <a:srgbClr val="151A59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Light GBM</a:t>
            </a:r>
            <a:r>
              <a:rPr lang="zh-CN" altLang="en-US" sz="2400" dirty="0">
                <a:gradFill flip="none" rotWithShape="1">
                  <a:gsLst>
                    <a:gs pos="0">
                      <a:srgbClr val="151A59">
                        <a:shade val="30000"/>
                        <a:satMod val="115000"/>
                      </a:srgbClr>
                    </a:gs>
                    <a:gs pos="50000">
                      <a:srgbClr val="151A59">
                        <a:shade val="67500"/>
                        <a:satMod val="115000"/>
                      </a:srgbClr>
                    </a:gs>
                    <a:gs pos="100000">
                      <a:srgbClr val="151A59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模型调参</a:t>
            </a:r>
            <a:endParaRPr lang="zh-CN" altLang="en-US" sz="2400" dirty="0">
              <a:gradFill flip="none" rotWithShape="1">
                <a:gsLst>
                  <a:gs pos="0">
                    <a:srgbClr val="151A59">
                      <a:shade val="30000"/>
                      <a:satMod val="115000"/>
                    </a:srgbClr>
                  </a:gs>
                  <a:gs pos="50000">
                    <a:srgbClr val="151A59">
                      <a:shade val="67500"/>
                      <a:satMod val="115000"/>
                    </a:srgbClr>
                  </a:gs>
                  <a:gs pos="100000">
                    <a:srgbClr val="151A59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2400" dirty="0">
              <a:gradFill flip="none" rotWithShape="1">
                <a:gsLst>
                  <a:gs pos="0">
                    <a:srgbClr val="151A59">
                      <a:shade val="30000"/>
                      <a:satMod val="115000"/>
                    </a:srgbClr>
                  </a:gs>
                  <a:gs pos="50000">
                    <a:srgbClr val="151A59">
                      <a:shade val="67500"/>
                      <a:satMod val="115000"/>
                    </a:srgbClr>
                  </a:gs>
                  <a:gs pos="100000">
                    <a:srgbClr val="151A59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</p:txBody>
      </p:sp>
      <p:pic>
        <p:nvPicPr>
          <p:cNvPr id="4" name="图片 3"/>
          <p:cNvPicPr/>
          <p:nvPr/>
        </p:nvPicPr>
        <p:blipFill>
          <a:blip r:embed="rId3"/>
        </p:blipFill>
        <p:spPr>
          <a:xfrm>
            <a:off x="0" y="5880100"/>
            <a:ext cx="8453755" cy="10591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755" y="-31115"/>
            <a:ext cx="3737610" cy="48412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3120" y="1357630"/>
            <a:ext cx="3738245" cy="55822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898"/>
            <a:ext cx="12192000" cy="4479402"/>
            <a:chOff x="-874712" y="-2536305"/>
            <a:chExt cx="12192000" cy="4479402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1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>
            <a:xfrm>
              <a:off x="-874712" y="-2536305"/>
              <a:ext cx="12192000" cy="4043654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2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>
            <a:xfrm flipV="1">
              <a:off x="-874712" y="1504125"/>
              <a:ext cx="12192000" cy="438972"/>
            </a:xfrm>
            <a:prstGeom prst="rect">
              <a:avLst/>
            </a:prstGeom>
          </p:spPr>
        </p:pic>
      </p:grpSp>
      <p:sp>
        <p:nvSpPr>
          <p:cNvPr id="3" name="矩形 2"/>
          <p:cNvSpPr/>
          <p:nvPr/>
        </p:nvSpPr>
        <p:spPr>
          <a:xfrm>
            <a:off x="0" y="898"/>
            <a:ext cx="12191982" cy="4479402"/>
          </a:xfrm>
          <a:prstGeom prst="rect">
            <a:avLst/>
          </a:prstGeom>
          <a:gradFill flip="none" rotWithShape="1">
            <a:gsLst>
              <a:gs pos="0">
                <a:srgbClr val="4C4385">
                  <a:alpha val="55000"/>
                </a:srgbClr>
              </a:gs>
              <a:gs pos="100000">
                <a:srgbClr val="151A5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-1372411" y="946685"/>
            <a:ext cx="14936822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FFFFFF">
                        <a:alpha val="0"/>
                      </a:srgbClr>
                    </a:gs>
                    <a:gs pos="21000">
                      <a:srgbClr val="FFFFFF">
                        <a:alpha val="6400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Hanson" pitchFamily="2" charset="0"/>
                <a:ea typeface="思源黑体 CN Regular" panose="020B0500000000000000" pitchFamily="34" charset="-122"/>
                <a:cs typeface="+mn-cs"/>
              </a:rPr>
              <a:t>PART 04</a:t>
            </a:r>
            <a:endParaRPr kumimoji="0" lang="zh-CN" altLang="en-US" sz="120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100000">
                    <a:srgbClr val="FFFFFF">
                      <a:alpha val="0"/>
                    </a:srgbClr>
                  </a:gs>
                  <a:gs pos="21000">
                    <a:srgbClr val="FFFFFF">
                      <a:alpha val="64000"/>
                    </a:srgb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Hanson" pitchFamily="2" charset="0"/>
              <a:ea typeface="思源黑体 CN Regular" panose="020B0500000000000000" pitchFamily="34" charset="-122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604756" y="2813418"/>
            <a:ext cx="49834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5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结果分析及展示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250964" y="5172350"/>
            <a:ext cx="12693928" cy="1536377"/>
            <a:chOff x="-250964" y="5172350"/>
            <a:chExt cx="12693928" cy="153637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>
              <a:off x="-250964" y="6621054"/>
              <a:ext cx="12693928" cy="58449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 rotWithShape="1">
            <a:blip r:embed="rId4" cstate="screen"/>
            <a:srcRect/>
            <a:stretch>
              <a:fillRect/>
            </a:stretch>
          </p:blipFill>
          <p:spPr>
            <a:xfrm>
              <a:off x="-250964" y="5172350"/>
              <a:ext cx="12693928" cy="1477929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>
              <a:off x="-250964" y="6650278"/>
              <a:ext cx="12693928" cy="58449"/>
            </a:xfrm>
            <a:prstGeom prst="rect">
              <a:avLst/>
            </a:prstGeom>
          </p:spPr>
        </p:pic>
      </p:grpSp>
      <p:sp>
        <p:nvSpPr>
          <p:cNvPr id="25" name="文本框 24"/>
          <p:cNvSpPr txBox="1"/>
          <p:nvPr>
            <p:custDataLst>
              <p:tags r:id="rId5"/>
            </p:custDataLst>
          </p:nvPr>
        </p:nvSpPr>
        <p:spPr>
          <a:xfrm>
            <a:off x="4838671" y="3911003"/>
            <a:ext cx="2513965" cy="18415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Results analysis and presentation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>
            <p:custDataLst>
              <p:tags r:id="rId1"/>
            </p:custDataLst>
          </p:nvPr>
        </p:nvGrpSpPr>
        <p:grpSpPr>
          <a:xfrm>
            <a:off x="0" y="898"/>
            <a:ext cx="12192000" cy="4479402"/>
            <a:chOff x="-874712" y="-2536305"/>
            <a:chExt cx="12192000" cy="4479402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2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>
            <a:xfrm>
              <a:off x="-874712" y="-2536305"/>
              <a:ext cx="12192000" cy="4043654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>
            <a:xfrm flipV="1">
              <a:off x="-874712" y="1504125"/>
              <a:ext cx="12192000" cy="438972"/>
            </a:xfrm>
            <a:prstGeom prst="rect">
              <a:avLst/>
            </a:prstGeom>
          </p:spPr>
        </p:pic>
      </p:grpSp>
      <p:sp>
        <p:nvSpPr>
          <p:cNvPr id="3" name="矩形 2"/>
          <p:cNvSpPr/>
          <p:nvPr/>
        </p:nvSpPr>
        <p:spPr>
          <a:xfrm>
            <a:off x="18" y="1895"/>
            <a:ext cx="12191982" cy="4479402"/>
          </a:xfrm>
          <a:prstGeom prst="rect">
            <a:avLst/>
          </a:prstGeom>
          <a:gradFill flip="none" rotWithShape="1">
            <a:gsLst>
              <a:gs pos="0">
                <a:srgbClr val="4C4385">
                  <a:alpha val="55000"/>
                </a:srgbClr>
              </a:gs>
              <a:gs pos="100000">
                <a:srgbClr val="151A5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sp>
        <p:nvSpPr>
          <p:cNvPr id="4" name="矩形: 圆顶角 3"/>
          <p:cNvSpPr/>
          <p:nvPr>
            <p:custDataLst>
              <p:tags r:id="rId5"/>
            </p:custDataLst>
          </p:nvPr>
        </p:nvSpPr>
        <p:spPr>
          <a:xfrm>
            <a:off x="874713" y="2954410"/>
            <a:ext cx="10442575" cy="3248602"/>
          </a:xfrm>
          <a:prstGeom prst="round2SameRect">
            <a:avLst>
              <a:gd name="adj1" fmla="val 938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73100" dist="190500" dir="5400000" sx="96000" sy="96000" algn="t" rotWithShape="0">
              <a:schemeClr val="accent1">
                <a:lumMod val="50000"/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874713" y="6203012"/>
            <a:ext cx="104425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-1372411" y="1332402"/>
            <a:ext cx="1493682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FFFFFF">
                        <a:alpha val="0"/>
                      </a:srgbClr>
                    </a:gs>
                    <a:gs pos="21000">
                      <a:srgbClr val="FFFFFF">
                        <a:alpha val="6400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Hanson" pitchFamily="2" charset="0"/>
                <a:ea typeface="思源黑体 CN Regular" panose="020B0500000000000000" pitchFamily="34" charset="-122"/>
                <a:cs typeface="+mn-cs"/>
              </a:rPr>
              <a:t>CONTENT</a:t>
            </a:r>
            <a:endParaRPr kumimoji="0" lang="zh-CN" altLang="en-US" sz="166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100000">
                    <a:srgbClr val="FFFFFF">
                      <a:alpha val="0"/>
                    </a:srgbClr>
                  </a:gs>
                  <a:gs pos="21000">
                    <a:srgbClr val="FFFFFF">
                      <a:alpha val="64000"/>
                    </a:srgb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Hanson" pitchFamily="2" charset="0"/>
              <a:ea typeface="思源黑体 CN Regular" panose="020B0500000000000000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11170" y="855818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  <a:sym typeface="OPPOSans H" panose="00020600040101010101" pitchFamily="18" charset="-122"/>
              </a:rPr>
              <a:t>目录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+mn-cs"/>
              <a:sym typeface="OPPOSans H" panose="00020600040101010101" pitchFamily="18" charset="-122"/>
            </a:endParaRPr>
          </a:p>
        </p:txBody>
      </p:sp>
      <p:sp>
        <p:nvSpPr>
          <p:cNvPr id="9" name="椭圆 8"/>
          <p:cNvSpPr/>
          <p:nvPr>
            <p:custDataLst>
              <p:tags r:id="rId6"/>
            </p:custDataLst>
          </p:nvPr>
        </p:nvSpPr>
        <p:spPr>
          <a:xfrm rot="10800000" flipH="1">
            <a:off x="1630234" y="3608155"/>
            <a:ext cx="1062548" cy="1062548"/>
          </a:xfrm>
          <a:prstGeom prst="ellipse">
            <a:avLst/>
          </a:prstGeom>
          <a:gradFill flip="none" rotWithShape="1">
            <a:gsLst>
              <a:gs pos="0">
                <a:srgbClr val="151A59">
                  <a:alpha val="6000"/>
                </a:srgbClr>
              </a:gs>
              <a:gs pos="95000">
                <a:srgbClr val="151A59">
                  <a:alpha val="19000"/>
                </a:srgbClr>
              </a:gs>
            </a:gsLst>
            <a:lin ang="186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H" panose="00020600040101010101" pitchFamily="18" charset="-122"/>
              <a:ea typeface="思源黑体 CN Regular" panose="020B0500000000000000" pitchFamily="34" charset="-122"/>
              <a:cs typeface="+mn-cs"/>
            </a:endParaRPr>
          </a:p>
        </p:txBody>
      </p:sp>
      <p:sp>
        <p:nvSpPr>
          <p:cNvPr id="10" name="椭圆 9"/>
          <p:cNvSpPr/>
          <p:nvPr>
            <p:custDataLst>
              <p:tags r:id="rId7"/>
            </p:custDataLst>
          </p:nvPr>
        </p:nvSpPr>
        <p:spPr>
          <a:xfrm flipH="1">
            <a:off x="1756299" y="3734220"/>
            <a:ext cx="810418" cy="810418"/>
          </a:xfrm>
          <a:prstGeom prst="ellipse">
            <a:avLst/>
          </a:prstGeom>
          <a:gradFill flip="none" rotWithShape="1">
            <a:gsLst>
              <a:gs pos="100000">
                <a:srgbClr val="151A59"/>
              </a:gs>
              <a:gs pos="0">
                <a:srgbClr val="40386E"/>
              </a:gs>
            </a:gsLst>
            <a:lin ang="18600000" scaled="0"/>
            <a:tileRect/>
          </a:gradFill>
          <a:ln>
            <a:noFill/>
          </a:ln>
          <a:effectLst>
            <a:outerShdw blurRad="254000" dist="330200" dir="5400000" sx="85000" sy="85000" algn="t" rotWithShape="0">
              <a:schemeClr val="tx2">
                <a:lumMod val="60000"/>
                <a:lumOff val="40000"/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1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8"/>
            </p:custDataLst>
          </p:nvPr>
        </p:nvSpPr>
        <p:spPr>
          <a:xfrm>
            <a:off x="1064150" y="4981319"/>
            <a:ext cx="2133600" cy="36893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团队成员及贡献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15" name="椭圆 14"/>
          <p:cNvSpPr/>
          <p:nvPr>
            <p:custDataLst>
              <p:tags r:id="rId9"/>
            </p:custDataLst>
          </p:nvPr>
        </p:nvSpPr>
        <p:spPr>
          <a:xfrm rot="10800000" flipH="1">
            <a:off x="4251200" y="3587027"/>
            <a:ext cx="1062548" cy="1062548"/>
          </a:xfrm>
          <a:prstGeom prst="ellipse">
            <a:avLst/>
          </a:prstGeom>
          <a:gradFill flip="none" rotWithShape="1">
            <a:gsLst>
              <a:gs pos="0">
                <a:srgbClr val="151A59">
                  <a:alpha val="6000"/>
                </a:srgbClr>
              </a:gs>
              <a:gs pos="95000">
                <a:srgbClr val="151A59">
                  <a:alpha val="19000"/>
                </a:srgbClr>
              </a:gs>
            </a:gsLst>
            <a:lin ang="186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H" panose="00020600040101010101" pitchFamily="18" charset="-122"/>
              <a:ea typeface="思源黑体 CN Regular" panose="020B0500000000000000" pitchFamily="34" charset="-122"/>
              <a:cs typeface="+mn-cs"/>
            </a:endParaRPr>
          </a:p>
        </p:txBody>
      </p:sp>
      <p:sp>
        <p:nvSpPr>
          <p:cNvPr id="16" name="椭圆 15"/>
          <p:cNvSpPr/>
          <p:nvPr>
            <p:custDataLst>
              <p:tags r:id="rId10"/>
            </p:custDataLst>
          </p:nvPr>
        </p:nvSpPr>
        <p:spPr>
          <a:xfrm flipH="1">
            <a:off x="4377265" y="3713092"/>
            <a:ext cx="810418" cy="810418"/>
          </a:xfrm>
          <a:prstGeom prst="ellipse">
            <a:avLst/>
          </a:prstGeom>
          <a:gradFill flip="none" rotWithShape="1">
            <a:gsLst>
              <a:gs pos="100000">
                <a:srgbClr val="151A59"/>
              </a:gs>
              <a:gs pos="0">
                <a:srgbClr val="40386E"/>
              </a:gs>
            </a:gsLst>
            <a:lin ang="18600000" scaled="0"/>
            <a:tileRect/>
          </a:gradFill>
          <a:ln>
            <a:noFill/>
          </a:ln>
          <a:effectLst>
            <a:outerShdw blurRad="254000" dist="330200" dir="5400000" sx="85000" sy="85000" algn="t" rotWithShape="0">
              <a:schemeClr val="tx2">
                <a:lumMod val="60000"/>
                <a:lumOff val="40000"/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400" dirty="0">
                <a:solidFill>
                  <a:prstClr val="white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2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3563196" y="4981781"/>
            <a:ext cx="2438400" cy="36893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数据分析及预处理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18" name="椭圆 17"/>
          <p:cNvSpPr/>
          <p:nvPr>
            <p:custDataLst>
              <p:tags r:id="rId12"/>
            </p:custDataLst>
          </p:nvPr>
        </p:nvSpPr>
        <p:spPr>
          <a:xfrm rot="10800000" flipH="1">
            <a:off x="6872166" y="3596712"/>
            <a:ext cx="1062548" cy="1062548"/>
          </a:xfrm>
          <a:prstGeom prst="ellipse">
            <a:avLst/>
          </a:prstGeom>
          <a:gradFill flip="none" rotWithShape="1">
            <a:gsLst>
              <a:gs pos="0">
                <a:srgbClr val="151A59">
                  <a:alpha val="6000"/>
                </a:srgbClr>
              </a:gs>
              <a:gs pos="95000">
                <a:srgbClr val="151A59">
                  <a:alpha val="19000"/>
                </a:srgbClr>
              </a:gs>
            </a:gsLst>
            <a:lin ang="186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H" panose="00020600040101010101" pitchFamily="18" charset="-122"/>
              <a:ea typeface="思源黑体 CN Regular" panose="020B0500000000000000" pitchFamily="34" charset="-122"/>
              <a:cs typeface="+mn-cs"/>
            </a:endParaRPr>
          </a:p>
        </p:txBody>
      </p:sp>
      <p:sp>
        <p:nvSpPr>
          <p:cNvPr id="19" name="椭圆 18"/>
          <p:cNvSpPr/>
          <p:nvPr>
            <p:custDataLst>
              <p:tags r:id="rId13"/>
            </p:custDataLst>
          </p:nvPr>
        </p:nvSpPr>
        <p:spPr>
          <a:xfrm flipH="1">
            <a:off x="6998231" y="3722777"/>
            <a:ext cx="810418" cy="810418"/>
          </a:xfrm>
          <a:prstGeom prst="ellipse">
            <a:avLst/>
          </a:prstGeom>
          <a:gradFill flip="none" rotWithShape="1">
            <a:gsLst>
              <a:gs pos="100000">
                <a:srgbClr val="151A59"/>
              </a:gs>
              <a:gs pos="0">
                <a:srgbClr val="40386E"/>
              </a:gs>
            </a:gsLst>
            <a:lin ang="18600000" scaled="0"/>
            <a:tileRect/>
          </a:gradFill>
          <a:ln>
            <a:noFill/>
          </a:ln>
          <a:effectLst>
            <a:outerShdw blurRad="254000" dist="330200" dir="5400000" sx="85000" sy="85000" algn="t" rotWithShape="0">
              <a:schemeClr val="tx2">
                <a:lumMod val="60000"/>
                <a:lumOff val="40000"/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400" dirty="0">
                <a:solidFill>
                  <a:prstClr val="white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3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394347" y="4969876"/>
            <a:ext cx="2133600" cy="36893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模型选择及展示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21" name="椭圆 20"/>
          <p:cNvSpPr/>
          <p:nvPr>
            <p:custDataLst>
              <p:tags r:id="rId15"/>
            </p:custDataLst>
          </p:nvPr>
        </p:nvSpPr>
        <p:spPr>
          <a:xfrm rot="10800000" flipH="1">
            <a:off x="9347396" y="3587027"/>
            <a:ext cx="1062548" cy="1062548"/>
          </a:xfrm>
          <a:prstGeom prst="ellipse">
            <a:avLst/>
          </a:prstGeom>
          <a:gradFill flip="none" rotWithShape="1">
            <a:gsLst>
              <a:gs pos="0">
                <a:srgbClr val="151A59">
                  <a:alpha val="6000"/>
                </a:srgbClr>
              </a:gs>
              <a:gs pos="95000">
                <a:srgbClr val="151A59">
                  <a:alpha val="19000"/>
                </a:srgbClr>
              </a:gs>
            </a:gsLst>
            <a:lin ang="186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H" panose="00020600040101010101" pitchFamily="18" charset="-122"/>
              <a:ea typeface="思源黑体 CN Regular" panose="020B0500000000000000" pitchFamily="34" charset="-122"/>
              <a:cs typeface="+mn-cs"/>
            </a:endParaRPr>
          </a:p>
        </p:txBody>
      </p:sp>
      <p:sp>
        <p:nvSpPr>
          <p:cNvPr id="22" name="椭圆 21"/>
          <p:cNvSpPr/>
          <p:nvPr>
            <p:custDataLst>
              <p:tags r:id="rId16"/>
            </p:custDataLst>
          </p:nvPr>
        </p:nvSpPr>
        <p:spPr>
          <a:xfrm flipH="1">
            <a:off x="9473461" y="3713092"/>
            <a:ext cx="810418" cy="810418"/>
          </a:xfrm>
          <a:prstGeom prst="ellipse">
            <a:avLst/>
          </a:prstGeom>
          <a:gradFill flip="none" rotWithShape="1">
            <a:gsLst>
              <a:gs pos="100000">
                <a:srgbClr val="151A59"/>
              </a:gs>
              <a:gs pos="0">
                <a:srgbClr val="40386E"/>
              </a:gs>
            </a:gsLst>
            <a:lin ang="18600000" scaled="0"/>
            <a:tileRect/>
          </a:gradFill>
          <a:ln>
            <a:noFill/>
          </a:ln>
          <a:effectLst>
            <a:outerShdw blurRad="254000" dist="330200" dir="5400000" sx="85000" sy="85000" algn="t" rotWithShape="0">
              <a:schemeClr val="tx2">
                <a:lumMod val="60000"/>
                <a:lumOff val="40000"/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400" dirty="0">
                <a:solidFill>
                  <a:prstClr val="white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4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8869577" y="4960191"/>
            <a:ext cx="2133600" cy="36893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结果分析及展示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99899" y="5409872"/>
            <a:ext cx="2523490" cy="18415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Team members and contributions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41" y="5410238"/>
            <a:ext cx="2406015" cy="18415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Data analysis and preprocessing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6451721" y="5385556"/>
            <a:ext cx="2076450" cy="18415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Model selection and display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8740136" y="5409603"/>
            <a:ext cx="2513965" cy="18415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Results analysis and presentation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/>
        </p:nvPicPr>
        <p:blipFill>
          <a:blip r:embed="rId1" cstate="screen">
            <a:alphaModFix amt="35000"/>
          </a:blip>
          <a:stretch>
            <a:fillRect/>
          </a:stretch>
        </p:blipFill>
        <p:spPr>
          <a:xfrm>
            <a:off x="9041861" y="4407434"/>
            <a:ext cx="5804473" cy="266718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08610" y="957580"/>
            <a:ext cx="11363325" cy="28422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在模型构建时，把原始数据集以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80%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20%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划分为训练集和验证集，设定随机种子（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random_state=42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），目标函数为多分类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softmax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，以确保学习和评估。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模型训练完，在验证集上初步评估得准确率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90.209%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，表明模型能有效学习特征信息，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XGBoost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分类器适应性和可靠性良好。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用训练好的模型对公共测试集预测获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90.787%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准确率略高，原因或为测试集与训练集分布更一致或验证集小波动，这体现模型表现和预测精度佳。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231493" y="208345"/>
            <a:ext cx="517079" cy="5440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71760" y="383023"/>
            <a:ext cx="3200400" cy="36893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gradFill flip="none" rotWithShape="1">
                  <a:gsLst>
                    <a:gs pos="0">
                      <a:srgbClr val="151A59">
                        <a:shade val="30000"/>
                        <a:satMod val="115000"/>
                      </a:srgbClr>
                    </a:gs>
                    <a:gs pos="50000">
                      <a:srgbClr val="151A59">
                        <a:shade val="67500"/>
                        <a:satMod val="115000"/>
                      </a:srgbClr>
                    </a:gs>
                    <a:gs pos="100000">
                      <a:srgbClr val="151A59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XGBoost</a:t>
            </a:r>
            <a:r>
              <a:rPr lang="zh-CN" altLang="en-US" sz="2400" dirty="0">
                <a:gradFill flip="none" rotWithShape="1">
                  <a:gsLst>
                    <a:gs pos="0">
                      <a:srgbClr val="151A59">
                        <a:shade val="30000"/>
                        <a:satMod val="115000"/>
                      </a:srgbClr>
                    </a:gs>
                    <a:gs pos="50000">
                      <a:srgbClr val="151A59">
                        <a:shade val="67500"/>
                        <a:satMod val="115000"/>
                      </a:srgbClr>
                    </a:gs>
                    <a:gs pos="100000">
                      <a:srgbClr val="151A59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模型</a:t>
            </a:r>
            <a:r>
              <a:rPr lang="en-US" altLang="zh-CN" sz="2400" dirty="0">
                <a:gradFill flip="none" rotWithShape="1">
                  <a:gsLst>
                    <a:gs pos="0">
                      <a:srgbClr val="151A59">
                        <a:shade val="30000"/>
                        <a:satMod val="115000"/>
                      </a:srgbClr>
                    </a:gs>
                    <a:gs pos="50000">
                      <a:srgbClr val="151A59">
                        <a:shade val="67500"/>
                        <a:satMod val="115000"/>
                      </a:srgbClr>
                    </a:gs>
                    <a:gs pos="100000">
                      <a:srgbClr val="151A59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——</a:t>
            </a:r>
            <a:r>
              <a:rPr lang="zh-CN" altLang="en-US" sz="2400" dirty="0">
                <a:gradFill flip="none" rotWithShape="1">
                  <a:gsLst>
                    <a:gs pos="0">
                      <a:srgbClr val="151A59">
                        <a:shade val="30000"/>
                        <a:satMod val="115000"/>
                      </a:srgbClr>
                    </a:gs>
                    <a:gs pos="50000">
                      <a:srgbClr val="151A59">
                        <a:shade val="67500"/>
                        <a:satMod val="115000"/>
                      </a:srgbClr>
                    </a:gs>
                    <a:gs pos="100000">
                      <a:srgbClr val="151A59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方法一</a:t>
            </a:r>
            <a:endParaRPr lang="zh-CN" altLang="en-US" sz="2400" dirty="0">
              <a:gradFill flip="none" rotWithShape="1">
                <a:gsLst>
                  <a:gs pos="0">
                    <a:srgbClr val="151A59">
                      <a:shade val="30000"/>
                      <a:satMod val="115000"/>
                    </a:srgbClr>
                  </a:gs>
                  <a:gs pos="50000">
                    <a:srgbClr val="151A59">
                      <a:shade val="67500"/>
                      <a:satMod val="115000"/>
                    </a:srgbClr>
                  </a:gs>
                  <a:gs pos="100000">
                    <a:srgbClr val="151A59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</p:txBody>
      </p:sp>
      <p:pic>
        <p:nvPicPr>
          <p:cNvPr id="8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75" y="4482465"/>
            <a:ext cx="11770360" cy="182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/>
        </p:nvPicPr>
        <p:blipFill>
          <a:blip r:embed="rId1" cstate="screen">
            <a:alphaModFix amt="35000"/>
          </a:blip>
          <a:stretch>
            <a:fillRect/>
          </a:stretch>
        </p:blipFill>
        <p:spPr>
          <a:xfrm>
            <a:off x="9041861" y="4407434"/>
            <a:ext cx="5804473" cy="266718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55295" y="988695"/>
            <a:ext cx="11282045" cy="3278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本次实验用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XGBoost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分类器，通过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GridSearchCV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调参。数据准备与划分时，将训练数据集特征与目标变量分离，分训练集和验证集，比例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80%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20%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，设随机种子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42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确保结果可重复。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45720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接着初始化模型并设置参数，定义含多关键参数不同取值组合的参数网格。用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GridSearchCV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进行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5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折交叉验证找最佳参数组合，其为：最大深度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、最小子样本权重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、子样本采样率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0.8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、列采样率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0.8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、学习率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0.1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、树数量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300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45720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用最佳参数训练的模型，在验证集准确率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90.471%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，公共测试集准确率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90.968%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，表明模型经调优后泛化能力好，能有效处理多分类问题。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231493" y="208345"/>
            <a:ext cx="517079" cy="5440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71760" y="383023"/>
            <a:ext cx="3200400" cy="36893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gradFill flip="none" rotWithShape="1">
                  <a:gsLst>
                    <a:gs pos="0">
                      <a:srgbClr val="151A59">
                        <a:shade val="30000"/>
                        <a:satMod val="115000"/>
                      </a:srgbClr>
                    </a:gs>
                    <a:gs pos="50000">
                      <a:srgbClr val="151A59">
                        <a:shade val="67500"/>
                        <a:satMod val="115000"/>
                      </a:srgbClr>
                    </a:gs>
                    <a:gs pos="100000">
                      <a:srgbClr val="151A59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XGBoost</a:t>
            </a:r>
            <a:r>
              <a:rPr lang="zh-CN" altLang="en-US" sz="2400" dirty="0">
                <a:gradFill flip="none" rotWithShape="1">
                  <a:gsLst>
                    <a:gs pos="0">
                      <a:srgbClr val="151A59">
                        <a:shade val="30000"/>
                        <a:satMod val="115000"/>
                      </a:srgbClr>
                    </a:gs>
                    <a:gs pos="50000">
                      <a:srgbClr val="151A59">
                        <a:shade val="67500"/>
                        <a:satMod val="115000"/>
                      </a:srgbClr>
                    </a:gs>
                    <a:gs pos="100000">
                      <a:srgbClr val="151A59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模型</a:t>
            </a:r>
            <a:r>
              <a:rPr lang="en-US" altLang="zh-CN" sz="2400" dirty="0">
                <a:gradFill flip="none" rotWithShape="1">
                  <a:gsLst>
                    <a:gs pos="0">
                      <a:srgbClr val="151A59">
                        <a:shade val="30000"/>
                        <a:satMod val="115000"/>
                      </a:srgbClr>
                    </a:gs>
                    <a:gs pos="50000">
                      <a:srgbClr val="151A59">
                        <a:shade val="67500"/>
                        <a:satMod val="115000"/>
                      </a:srgbClr>
                    </a:gs>
                    <a:gs pos="100000">
                      <a:srgbClr val="151A59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——</a:t>
            </a:r>
            <a:r>
              <a:rPr lang="zh-CN" altLang="en-US" sz="2400" dirty="0">
                <a:gradFill flip="none" rotWithShape="1">
                  <a:gsLst>
                    <a:gs pos="0">
                      <a:srgbClr val="151A59">
                        <a:shade val="30000"/>
                        <a:satMod val="115000"/>
                      </a:srgbClr>
                    </a:gs>
                    <a:gs pos="50000">
                      <a:srgbClr val="151A59">
                        <a:shade val="67500"/>
                        <a:satMod val="115000"/>
                      </a:srgbClr>
                    </a:gs>
                    <a:gs pos="100000">
                      <a:srgbClr val="151A59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方法</a:t>
            </a:r>
            <a:r>
              <a:rPr lang="zh-CN" altLang="en-US" sz="2400" dirty="0">
                <a:gradFill flip="none" rotWithShape="1">
                  <a:gsLst>
                    <a:gs pos="0">
                      <a:srgbClr val="151A59">
                        <a:shade val="30000"/>
                        <a:satMod val="115000"/>
                      </a:srgbClr>
                    </a:gs>
                    <a:gs pos="50000">
                      <a:srgbClr val="151A59">
                        <a:shade val="67500"/>
                        <a:satMod val="115000"/>
                      </a:srgbClr>
                    </a:gs>
                    <a:gs pos="100000">
                      <a:srgbClr val="151A59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二</a:t>
            </a:r>
            <a:endParaRPr lang="zh-CN" altLang="en-US" sz="2400" dirty="0">
              <a:gradFill flip="none" rotWithShape="1">
                <a:gsLst>
                  <a:gs pos="0">
                    <a:srgbClr val="151A59">
                      <a:shade val="30000"/>
                      <a:satMod val="115000"/>
                    </a:srgbClr>
                  </a:gs>
                  <a:gs pos="50000">
                    <a:srgbClr val="151A59">
                      <a:shade val="67500"/>
                      <a:satMod val="115000"/>
                    </a:srgbClr>
                  </a:gs>
                  <a:gs pos="100000">
                    <a:srgbClr val="151A59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</p:txBody>
      </p:sp>
      <p:pic>
        <p:nvPicPr>
          <p:cNvPr id="4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65" y="4828540"/>
            <a:ext cx="11562715" cy="1424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/>
        </p:nvPicPr>
        <p:blipFill>
          <a:blip r:embed="rId1" cstate="screen">
            <a:alphaModFix amt="35000"/>
          </a:blip>
          <a:stretch>
            <a:fillRect/>
          </a:stretch>
        </p:blipFill>
        <p:spPr>
          <a:xfrm>
            <a:off x="9041861" y="4407434"/>
            <a:ext cx="5804473" cy="266718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55295" y="988695"/>
            <a:ext cx="11282045" cy="3278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使用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XGBoost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分类器结合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Hyperopt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调参构建多分类预测模型。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XGBoost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是高性能梯度提升框架，广泛应用。先对原始数据预处理，再分离训练数据集特征与目标变量，然后分训练集和验证集，比例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80%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20%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，设随机种子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42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保证结果可重复。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45720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定义参数空间包含关键参数不同取值组合，用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Hyperopt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库中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tpe.suggest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算法搜索，通过树状帕森托估计高效探索。定义目标函数用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5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折交叉验证计算准确率并返回负平均准确率作损失值，以找最佳参数组合。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45720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经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50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次评估后找到最佳参数组合，包括最大深度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、学习率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0.0595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、最小子样本权重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10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、子样本采样率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0.724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、列采样率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0.770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、树的数量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400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。用这些参数重训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XGBoost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分类器模型，配置相关参数，模型在验证集准确率达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90.525%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，表明其泛化能力好，在公共测试集准确率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91.437%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，验证了模型有效性。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231493" y="208345"/>
            <a:ext cx="517079" cy="5440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71760" y="383023"/>
            <a:ext cx="3200400" cy="36893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gradFill flip="none" rotWithShape="1">
                  <a:gsLst>
                    <a:gs pos="0">
                      <a:srgbClr val="151A59">
                        <a:shade val="30000"/>
                        <a:satMod val="115000"/>
                      </a:srgbClr>
                    </a:gs>
                    <a:gs pos="50000">
                      <a:srgbClr val="151A59">
                        <a:shade val="67500"/>
                        <a:satMod val="115000"/>
                      </a:srgbClr>
                    </a:gs>
                    <a:gs pos="100000">
                      <a:srgbClr val="151A59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XGBoost</a:t>
            </a:r>
            <a:r>
              <a:rPr lang="zh-CN" altLang="en-US" sz="2400" dirty="0">
                <a:gradFill flip="none" rotWithShape="1">
                  <a:gsLst>
                    <a:gs pos="0">
                      <a:srgbClr val="151A59">
                        <a:shade val="30000"/>
                        <a:satMod val="115000"/>
                      </a:srgbClr>
                    </a:gs>
                    <a:gs pos="50000">
                      <a:srgbClr val="151A59">
                        <a:shade val="67500"/>
                        <a:satMod val="115000"/>
                      </a:srgbClr>
                    </a:gs>
                    <a:gs pos="100000">
                      <a:srgbClr val="151A59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模型</a:t>
            </a:r>
            <a:r>
              <a:rPr lang="en-US" altLang="zh-CN" sz="2400" dirty="0">
                <a:gradFill flip="none" rotWithShape="1">
                  <a:gsLst>
                    <a:gs pos="0">
                      <a:srgbClr val="151A59">
                        <a:shade val="30000"/>
                        <a:satMod val="115000"/>
                      </a:srgbClr>
                    </a:gs>
                    <a:gs pos="50000">
                      <a:srgbClr val="151A59">
                        <a:shade val="67500"/>
                        <a:satMod val="115000"/>
                      </a:srgbClr>
                    </a:gs>
                    <a:gs pos="100000">
                      <a:srgbClr val="151A59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——</a:t>
            </a:r>
            <a:r>
              <a:rPr lang="zh-CN" altLang="en-US" sz="2400" dirty="0">
                <a:gradFill flip="none" rotWithShape="1">
                  <a:gsLst>
                    <a:gs pos="0">
                      <a:srgbClr val="151A59">
                        <a:shade val="30000"/>
                        <a:satMod val="115000"/>
                      </a:srgbClr>
                    </a:gs>
                    <a:gs pos="50000">
                      <a:srgbClr val="151A59">
                        <a:shade val="67500"/>
                        <a:satMod val="115000"/>
                      </a:srgbClr>
                    </a:gs>
                    <a:gs pos="100000">
                      <a:srgbClr val="151A59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方法</a:t>
            </a:r>
            <a:r>
              <a:rPr lang="zh-CN" altLang="en-US" sz="2400" dirty="0">
                <a:gradFill flip="none" rotWithShape="1">
                  <a:gsLst>
                    <a:gs pos="0">
                      <a:srgbClr val="151A59">
                        <a:shade val="30000"/>
                        <a:satMod val="115000"/>
                      </a:srgbClr>
                    </a:gs>
                    <a:gs pos="50000">
                      <a:srgbClr val="151A59">
                        <a:shade val="67500"/>
                        <a:satMod val="115000"/>
                      </a:srgbClr>
                    </a:gs>
                    <a:gs pos="100000">
                      <a:srgbClr val="151A59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三</a:t>
            </a:r>
            <a:endParaRPr lang="zh-CN" altLang="en-US" sz="2400" dirty="0">
              <a:gradFill flip="none" rotWithShape="1">
                <a:gsLst>
                  <a:gs pos="0">
                    <a:srgbClr val="151A59">
                      <a:shade val="30000"/>
                      <a:satMod val="115000"/>
                    </a:srgbClr>
                  </a:gs>
                  <a:gs pos="50000">
                    <a:srgbClr val="151A59">
                      <a:shade val="67500"/>
                      <a:satMod val="115000"/>
                    </a:srgbClr>
                  </a:gs>
                  <a:gs pos="100000">
                    <a:srgbClr val="151A59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</p:txBody>
      </p:sp>
      <p:pic>
        <p:nvPicPr>
          <p:cNvPr id="5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95" y="5083810"/>
            <a:ext cx="11240770" cy="13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/>
        </p:nvPicPr>
        <p:blipFill>
          <a:blip r:embed="rId1" cstate="screen">
            <a:alphaModFix amt="35000"/>
          </a:blip>
          <a:stretch>
            <a:fillRect/>
          </a:stretch>
        </p:blipFill>
        <p:spPr>
          <a:xfrm>
            <a:off x="9041861" y="4407434"/>
            <a:ext cx="5804473" cy="266718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08610" y="957580"/>
            <a:ext cx="11363325" cy="30473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选用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LightGBM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算法，其高效且适合处理大规模数据和复杂结构，期望通过特征工程等让模型在公共测试集有高准确率。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实验初期对原始数据预处理，包括检查缺失值、分割数据集、进行特征工程（如年龄分段、性别编码、计算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BMI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等）、对分类特征独热编码和数值特征标准化。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用网格搜索找最佳参数组合，定义含关键参数的参数网格，经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5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折交叉验证找到最优参数，提升了模型表现，验证集准确率达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90.381%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，公共测试集也达相似水平，且特征工程引入的新特征作用积极，在捕捉非线性关系上突出。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231493" y="208345"/>
            <a:ext cx="517079" cy="5440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71760" y="383023"/>
            <a:ext cx="2743200" cy="36893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gradFill flip="none" rotWithShape="1">
                  <a:gsLst>
                    <a:gs pos="0">
                      <a:srgbClr val="151A59">
                        <a:shade val="30000"/>
                        <a:satMod val="115000"/>
                      </a:srgbClr>
                    </a:gs>
                    <a:gs pos="50000">
                      <a:srgbClr val="151A59">
                        <a:shade val="67500"/>
                        <a:satMod val="115000"/>
                      </a:srgbClr>
                    </a:gs>
                    <a:gs pos="100000">
                      <a:srgbClr val="151A59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Light</a:t>
            </a:r>
            <a:r>
              <a:rPr lang="en-US" altLang="zh-CN" sz="2400" dirty="0">
                <a:gradFill flip="none" rotWithShape="1">
                  <a:gsLst>
                    <a:gs pos="0">
                      <a:srgbClr val="151A59">
                        <a:shade val="30000"/>
                        <a:satMod val="115000"/>
                      </a:srgbClr>
                    </a:gs>
                    <a:gs pos="50000">
                      <a:srgbClr val="151A59">
                        <a:shade val="67500"/>
                        <a:satMod val="115000"/>
                      </a:srgbClr>
                    </a:gs>
                    <a:gs pos="100000">
                      <a:srgbClr val="151A59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GBM——</a:t>
            </a:r>
            <a:r>
              <a:rPr lang="zh-CN" altLang="en-US" sz="2400" dirty="0">
                <a:gradFill flip="none" rotWithShape="1">
                  <a:gsLst>
                    <a:gs pos="0">
                      <a:srgbClr val="151A59">
                        <a:shade val="30000"/>
                        <a:satMod val="115000"/>
                      </a:srgbClr>
                    </a:gs>
                    <a:gs pos="50000">
                      <a:srgbClr val="151A59">
                        <a:shade val="67500"/>
                        <a:satMod val="115000"/>
                      </a:srgbClr>
                    </a:gs>
                    <a:gs pos="100000">
                      <a:srgbClr val="151A59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方法一</a:t>
            </a:r>
            <a:endParaRPr lang="zh-CN" altLang="en-US" sz="2400" dirty="0">
              <a:gradFill flip="none" rotWithShape="1">
                <a:gsLst>
                  <a:gs pos="0">
                    <a:srgbClr val="151A59">
                      <a:shade val="30000"/>
                      <a:satMod val="115000"/>
                    </a:srgbClr>
                  </a:gs>
                  <a:gs pos="50000">
                    <a:srgbClr val="151A59">
                      <a:shade val="67500"/>
                      <a:satMod val="115000"/>
                    </a:srgbClr>
                  </a:gs>
                  <a:gs pos="100000">
                    <a:srgbClr val="151A59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</p:txBody>
      </p:sp>
      <p:pic>
        <p:nvPicPr>
          <p:cNvPr id="4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10" y="4526915"/>
            <a:ext cx="10562590" cy="2078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8" y="-14354"/>
            <a:ext cx="12191982" cy="4803494"/>
          </a:xfrm>
          <a:prstGeom prst="rect">
            <a:avLst/>
          </a:prstGeom>
          <a:gradFill flip="none" rotWithShape="1">
            <a:gsLst>
              <a:gs pos="0">
                <a:srgbClr val="4C4385"/>
              </a:gs>
              <a:gs pos="100000">
                <a:srgbClr val="151E4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pic>
        <p:nvPicPr>
          <p:cNvPr id="323" name="图片 322"/>
          <p:cNvPicPr>
            <a:picLocks noChangeAspect="1"/>
          </p:cNvPicPr>
          <p:nvPr/>
        </p:nvPicPr>
        <p:blipFill>
          <a:blip r:embed="rId1">
            <a:alphaModFix amt="35000"/>
          </a:blip>
          <a:stretch>
            <a:fillRect/>
          </a:stretch>
        </p:blipFill>
        <p:spPr>
          <a:xfrm>
            <a:off x="8878397" y="603601"/>
            <a:ext cx="2890309" cy="2890309"/>
          </a:xfrm>
          <a:prstGeom prst="rect">
            <a:avLst/>
          </a:prstGeom>
        </p:spPr>
      </p:pic>
      <p:pic>
        <p:nvPicPr>
          <p:cNvPr id="288" name="图片 287"/>
          <p:cNvPicPr>
            <a:picLocks noChangeAspect="1"/>
          </p:cNvPicPr>
          <p:nvPr/>
        </p:nvPicPr>
        <p:blipFill>
          <a:blip r:embed="rId2" cstate="screen">
            <a:alphaModFix amt="10000"/>
          </a:blip>
          <a:stretch>
            <a:fillRect/>
          </a:stretch>
        </p:blipFill>
        <p:spPr>
          <a:xfrm>
            <a:off x="1068392" y="774921"/>
            <a:ext cx="10055216" cy="4620414"/>
          </a:xfrm>
          <a:prstGeom prst="rect">
            <a:avLst/>
          </a:prstGeom>
        </p:spPr>
      </p:pic>
      <p:pic>
        <p:nvPicPr>
          <p:cNvPr id="321" name="图片 320"/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56701" y="-317438"/>
            <a:ext cx="4803665" cy="48036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93111" y="1998142"/>
            <a:ext cx="58272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800" dirty="0">
                <a:solidFill>
                  <a:prstClr val="white"/>
                </a:solidFill>
                <a:latin typeface="OPPOSans H" panose="00020600040101010101" pitchFamily="18" charset="-122"/>
                <a:ea typeface="OPPOSans H" panose="00020600040101010101" pitchFamily="18" charset="-122"/>
                <a:sym typeface="OPPOSans H" panose="00020600040101010101" pitchFamily="18" charset="-122"/>
              </a:rPr>
              <a:t>谢谢大家！</a:t>
            </a:r>
            <a:endParaRPr kumimoji="0" lang="zh-CN" altLang="en-US" sz="8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+mn-cs"/>
              <a:sym typeface="OPPOSans H" panose="00020600040101010101" pitchFamily="18" charset="-122"/>
            </a:endParaRPr>
          </a:p>
        </p:txBody>
      </p:sp>
      <p:sp>
        <p:nvSpPr>
          <p:cNvPr id="7" name="任意多边形: 形状 6"/>
          <p:cNvSpPr/>
          <p:nvPr/>
        </p:nvSpPr>
        <p:spPr>
          <a:xfrm>
            <a:off x="651329" y="3429000"/>
            <a:ext cx="5587425" cy="228600"/>
          </a:xfrm>
          <a:custGeom>
            <a:avLst/>
            <a:gdLst>
              <a:gd name="connsiteX0" fmla="*/ 0 w 5442857"/>
              <a:gd name="connsiteY0" fmla="*/ 0 h 333829"/>
              <a:gd name="connsiteX1" fmla="*/ 1349828 w 5442857"/>
              <a:gd name="connsiteY1" fmla="*/ 14515 h 333829"/>
              <a:gd name="connsiteX2" fmla="*/ 1349828 w 5442857"/>
              <a:gd name="connsiteY2" fmla="*/ 333829 h 333829"/>
              <a:gd name="connsiteX3" fmla="*/ 1538514 w 5442857"/>
              <a:gd name="connsiteY3" fmla="*/ 14515 h 333829"/>
              <a:gd name="connsiteX4" fmla="*/ 5442857 w 5442857"/>
              <a:gd name="connsiteY4" fmla="*/ 14515 h 333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2857" h="333829">
                <a:moveTo>
                  <a:pt x="0" y="0"/>
                </a:moveTo>
                <a:lnTo>
                  <a:pt x="1349828" y="14515"/>
                </a:lnTo>
                <a:lnTo>
                  <a:pt x="1349828" y="333829"/>
                </a:lnTo>
                <a:lnTo>
                  <a:pt x="1538514" y="14515"/>
                </a:lnTo>
                <a:lnTo>
                  <a:pt x="5442857" y="14515"/>
                </a:ln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198502" y="181956"/>
            <a:ext cx="2098558" cy="592965"/>
          </a:xfrm>
          <a:prstGeom prst="rect">
            <a:avLst/>
          </a:prstGeom>
        </p:spPr>
      </p:pic>
      <p:pic>
        <p:nvPicPr>
          <p:cNvPr id="325" name="图片 324"/>
          <p:cNvPicPr>
            <a:picLocks noChangeAspect="1"/>
          </p:cNvPicPr>
          <p:nvPr/>
        </p:nvPicPr>
        <p:blipFill>
          <a:blip r:embed="rId3" cstate="screen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23055" y="408813"/>
            <a:ext cx="1589329" cy="1589329"/>
          </a:xfrm>
          <a:prstGeom prst="rect">
            <a:avLst/>
          </a:prstGeom>
        </p:spPr>
      </p:pic>
      <p:grpSp>
        <p:nvGrpSpPr>
          <p:cNvPr id="318" name="组合 317"/>
          <p:cNvGrpSpPr/>
          <p:nvPr/>
        </p:nvGrpSpPr>
        <p:grpSpPr>
          <a:xfrm>
            <a:off x="7644767" y="1717930"/>
            <a:ext cx="3478841" cy="3879340"/>
            <a:chOff x="7644767" y="1717930"/>
            <a:chExt cx="3478841" cy="3879340"/>
          </a:xfrm>
        </p:grpSpPr>
        <p:sp>
          <p:nvSpPr>
            <p:cNvPr id="298" name="矩形: 圆角 297"/>
            <p:cNvSpPr/>
            <p:nvPr/>
          </p:nvSpPr>
          <p:spPr>
            <a:xfrm rot="2765105">
              <a:off x="7644767" y="1717930"/>
              <a:ext cx="3478841" cy="3478841"/>
            </a:xfrm>
            <a:prstGeom prst="roundRect">
              <a:avLst>
                <a:gd name="adj" fmla="val 3272"/>
              </a:avLst>
            </a:prstGeom>
            <a:solidFill>
              <a:schemeClr val="bg1"/>
            </a:solidFill>
            <a:ln>
              <a:solidFill>
                <a:srgbClr val="151A59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297" name="矩形: 圆角 296"/>
            <p:cNvSpPr/>
            <p:nvPr/>
          </p:nvSpPr>
          <p:spPr>
            <a:xfrm rot="2765105">
              <a:off x="7717670" y="1803566"/>
              <a:ext cx="3333028" cy="3333028"/>
            </a:xfrm>
            <a:prstGeom prst="roundRect">
              <a:avLst>
                <a:gd name="adj" fmla="val 3272"/>
              </a:avLst>
            </a:prstGeom>
            <a:solidFill>
              <a:schemeClr val="bg1"/>
            </a:solidFill>
            <a:ln>
              <a:solidFill>
                <a:srgbClr val="40386E">
                  <a:alpha val="43000"/>
                </a:srgbClr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3" name="矩形: 圆角 2"/>
            <p:cNvSpPr/>
            <p:nvPr/>
          </p:nvSpPr>
          <p:spPr>
            <a:xfrm rot="2765105">
              <a:off x="7843369" y="1910955"/>
              <a:ext cx="3111501" cy="3111501"/>
            </a:xfrm>
            <a:prstGeom prst="roundRect">
              <a:avLst>
                <a:gd name="adj" fmla="val 3272"/>
              </a:avLst>
            </a:prstGeom>
            <a:gradFill flip="none" rotWithShape="1">
              <a:gsLst>
                <a:gs pos="0">
                  <a:srgbClr val="4C4385"/>
                </a:gs>
                <a:gs pos="100000">
                  <a:srgbClr val="151E49"/>
                </a:gs>
              </a:gsLst>
              <a:lin ang="5400000" scaled="1"/>
              <a:tileRect/>
            </a:gradFill>
            <a:ln>
              <a:noFill/>
            </a:ln>
            <a:effectLst>
              <a:glow rad="127000">
                <a:srgbClr val="151A59">
                  <a:alpha val="27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pic>
          <p:nvPicPr>
            <p:cNvPr id="292" name="图片 291"/>
            <p:cNvPicPr>
              <a:picLocks noChangeAspect="1"/>
            </p:cNvPicPr>
            <p:nvPr/>
          </p:nvPicPr>
          <p:blipFill>
            <a:blip r:embed="rId6" cstate="screen"/>
            <a:stretch>
              <a:fillRect/>
            </a:stretch>
          </p:blipFill>
          <p:spPr>
            <a:xfrm>
              <a:off x="8526959" y="1921333"/>
              <a:ext cx="1981522" cy="3090745"/>
            </a:xfrm>
            <a:prstGeom prst="rect">
              <a:avLst/>
            </a:prstGeom>
          </p:spPr>
        </p:pic>
        <p:pic>
          <p:nvPicPr>
            <p:cNvPr id="300" name="图片 299"/>
            <p:cNvPicPr>
              <a:picLocks noChangeAspect="1"/>
            </p:cNvPicPr>
            <p:nvPr/>
          </p:nvPicPr>
          <p:blipFill rotWithShape="1">
            <a:blip r:embed="rId7" cstate="screen"/>
            <a:srcRect b="-42838"/>
            <a:stretch>
              <a:fillRect/>
            </a:stretch>
          </p:blipFill>
          <p:spPr>
            <a:xfrm flipV="1">
              <a:off x="9431449" y="4733369"/>
              <a:ext cx="801770" cy="863901"/>
            </a:xfrm>
            <a:custGeom>
              <a:avLst/>
              <a:gdLst>
                <a:gd name="connsiteX0" fmla="*/ 0 w 944880"/>
                <a:gd name="connsiteY0" fmla="*/ 1018100 h 1018100"/>
                <a:gd name="connsiteX1" fmla="*/ 944880 w 944880"/>
                <a:gd name="connsiteY1" fmla="*/ 1018100 h 1018100"/>
                <a:gd name="connsiteX2" fmla="*/ 944880 w 944880"/>
                <a:gd name="connsiteY2" fmla="*/ 910192 h 1018100"/>
                <a:gd name="connsiteX3" fmla="*/ 0 w 944880"/>
                <a:gd name="connsiteY3" fmla="*/ 0 h 101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4880" h="1018100">
                  <a:moveTo>
                    <a:pt x="0" y="1018100"/>
                  </a:moveTo>
                  <a:lnTo>
                    <a:pt x="944880" y="1018100"/>
                  </a:lnTo>
                  <a:lnTo>
                    <a:pt x="944880" y="910192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sp>
        <p:nvSpPr>
          <p:cNvPr id="28" name="矩形 27"/>
          <p:cNvSpPr/>
          <p:nvPr/>
        </p:nvSpPr>
        <p:spPr>
          <a:xfrm>
            <a:off x="789305" y="5191760"/>
            <a:ext cx="1076960" cy="429260"/>
          </a:xfrm>
          <a:prstGeom prst="rect">
            <a:avLst/>
          </a:prstGeom>
        </p:spPr>
        <p:txBody>
          <a:bodyPr wrap="none" lIns="0" tIns="0" rIns="0" bIns="0">
            <a:noAutofit/>
          </a:bodyPr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386E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OPPOSans M" panose="00020600040101010101" pitchFamily="18" charset="-122"/>
              </a:rPr>
              <a:t>汇报人：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0386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63470" y="5133340"/>
            <a:ext cx="26066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noProof="0" dirty="0">
                <a:ln>
                  <a:noFill/>
                </a:ln>
                <a:solidFill>
                  <a:srgbClr val="40386E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OPPOSans M" panose="00020600040101010101" pitchFamily="18" charset="-122"/>
              </a:rPr>
              <a:t>71122135 </a:t>
            </a:r>
            <a:r>
              <a:rPr lang="zh-CN" altLang="en-US" sz="2400" noProof="0" dirty="0">
                <a:ln>
                  <a:noFill/>
                </a:ln>
                <a:solidFill>
                  <a:srgbClr val="40386E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OPPOSans M" panose="00020600040101010101" pitchFamily="18" charset="-122"/>
              </a:rPr>
              <a:t>谢鹏宇</a:t>
            </a:r>
            <a:endParaRPr lang="zh-CN" altLang="en-US" sz="2400" noProof="0" dirty="0">
              <a:ln>
                <a:noFill/>
              </a:ln>
              <a:solidFill>
                <a:srgbClr val="40386E"/>
              </a:solidFill>
              <a:effectLst/>
              <a:uLnTx/>
              <a:uFillTx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OPPOSans M" panose="00020600040101010101" pitchFamily="18" charset="-122"/>
            </a:endParaRPr>
          </a:p>
          <a:p>
            <a:r>
              <a:rPr lang="en-US" altLang="zh-CN" sz="2400" noProof="0" dirty="0">
                <a:ln>
                  <a:noFill/>
                </a:ln>
                <a:solidFill>
                  <a:srgbClr val="40386E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71122122 何子恒</a:t>
            </a:r>
            <a:endParaRPr lang="en-US" altLang="zh-CN" sz="2400" noProof="0" dirty="0">
              <a:ln>
                <a:noFill/>
              </a:ln>
              <a:solidFill>
                <a:srgbClr val="40386E"/>
              </a:solidFill>
              <a:effectLst/>
              <a:uLnTx/>
              <a:uFillTx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 sz="2400" noProof="0" dirty="0">
                <a:ln>
                  <a:noFill/>
                </a:ln>
                <a:solidFill>
                  <a:srgbClr val="40386E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71122130 徐硕洋</a:t>
            </a:r>
            <a:endParaRPr lang="en-US" altLang="zh-CN" sz="2400" noProof="0" dirty="0">
              <a:ln>
                <a:noFill/>
              </a:ln>
              <a:solidFill>
                <a:srgbClr val="40386E"/>
              </a:solidFill>
              <a:effectLst/>
              <a:uLnTx/>
              <a:uFillTx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898"/>
            <a:ext cx="12192000" cy="4479402"/>
            <a:chOff x="-874712" y="-2536305"/>
            <a:chExt cx="12192000" cy="4479402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1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>
            <a:xfrm>
              <a:off x="-874712" y="-2536305"/>
              <a:ext cx="12192000" cy="4043654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2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>
            <a:xfrm flipV="1">
              <a:off x="-874712" y="1504125"/>
              <a:ext cx="12192000" cy="438972"/>
            </a:xfrm>
            <a:prstGeom prst="rect">
              <a:avLst/>
            </a:prstGeom>
          </p:spPr>
        </p:pic>
      </p:grpSp>
      <p:sp>
        <p:nvSpPr>
          <p:cNvPr id="3" name="矩形 2"/>
          <p:cNvSpPr/>
          <p:nvPr/>
        </p:nvSpPr>
        <p:spPr>
          <a:xfrm>
            <a:off x="0" y="898"/>
            <a:ext cx="12191982" cy="4479402"/>
          </a:xfrm>
          <a:prstGeom prst="rect">
            <a:avLst/>
          </a:prstGeom>
          <a:gradFill flip="none" rotWithShape="1">
            <a:gsLst>
              <a:gs pos="0">
                <a:srgbClr val="4C4385">
                  <a:alpha val="55000"/>
                </a:srgbClr>
              </a:gs>
              <a:gs pos="100000">
                <a:srgbClr val="151A5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-1372411" y="946685"/>
            <a:ext cx="149368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FFFFFF">
                        <a:alpha val="0"/>
                      </a:srgbClr>
                    </a:gs>
                    <a:gs pos="21000">
                      <a:srgbClr val="FFFFFF">
                        <a:alpha val="6400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Hanson" pitchFamily="2" charset="0"/>
                <a:ea typeface="思源黑体 CN Regular" panose="020B0500000000000000" pitchFamily="34" charset="-122"/>
                <a:cs typeface="+mn-cs"/>
              </a:rPr>
              <a:t>PART 01</a:t>
            </a:r>
            <a:endParaRPr kumimoji="0" lang="zh-CN" altLang="en-US" sz="120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100000">
                    <a:srgbClr val="FFFFFF">
                      <a:alpha val="0"/>
                    </a:srgbClr>
                  </a:gs>
                  <a:gs pos="21000">
                    <a:srgbClr val="FFFFFF">
                      <a:alpha val="64000"/>
                    </a:srgb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Hanson" pitchFamily="2" charset="0"/>
              <a:ea typeface="思源黑体 CN Regular" panose="020B0500000000000000" pitchFamily="34" charset="-122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610471" y="2864218"/>
            <a:ext cx="49834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5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团队成员及贡献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250964" y="5172350"/>
            <a:ext cx="12693928" cy="1536377"/>
            <a:chOff x="-250964" y="5172350"/>
            <a:chExt cx="12693928" cy="153637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>
              <a:off x="-250964" y="6621054"/>
              <a:ext cx="12693928" cy="58449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 rotWithShape="1">
            <a:blip r:embed="rId4" cstate="screen"/>
            <a:srcRect/>
            <a:stretch>
              <a:fillRect/>
            </a:stretch>
          </p:blipFill>
          <p:spPr>
            <a:xfrm>
              <a:off x="-250964" y="5172350"/>
              <a:ext cx="12693928" cy="1477929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>
              <a:off x="-250964" y="6650278"/>
              <a:ext cx="12693928" cy="58449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>
            <p:custDataLst>
              <p:tags r:id="rId5"/>
            </p:custDataLst>
          </p:nvPr>
        </p:nvSpPr>
        <p:spPr>
          <a:xfrm>
            <a:off x="4834359" y="3936672"/>
            <a:ext cx="2523490" cy="18415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Team members and contributions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231493" y="208345"/>
            <a:ext cx="517079" cy="5440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71760" y="383023"/>
            <a:ext cx="2133600" cy="36893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solidFill>
                  <a:srgbClr val="151E49"/>
                </a:solidFill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团队成员及</a:t>
            </a:r>
            <a:r>
              <a:rPr lang="zh-CN" altLang="en-US" sz="2400" dirty="0">
                <a:solidFill>
                  <a:srgbClr val="151E49"/>
                </a:solidFill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贡献</a:t>
            </a:r>
            <a:endParaRPr lang="en-US" altLang="zh-CN" sz="2400" dirty="0">
              <a:solidFill>
                <a:srgbClr val="151E49"/>
              </a:solidFill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>
            <a:off x="4064000" y="1513840"/>
            <a:ext cx="0" cy="4033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3"/>
            </p:custDataLst>
          </p:nvPr>
        </p:nvCxnSpPr>
        <p:spPr>
          <a:xfrm>
            <a:off x="7995920" y="1513840"/>
            <a:ext cx="0" cy="396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>
            <p:custDataLst>
              <p:tags r:id="rId4"/>
            </p:custDataLst>
          </p:nvPr>
        </p:nvSpPr>
        <p:spPr>
          <a:xfrm>
            <a:off x="713514" y="2193850"/>
            <a:ext cx="914400" cy="36893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151A59">
                        <a:shade val="30000"/>
                        <a:satMod val="115000"/>
                      </a:srgbClr>
                    </a:gs>
                    <a:gs pos="50000">
                      <a:srgbClr val="151A59">
                        <a:shade val="67500"/>
                        <a:satMod val="115000"/>
                      </a:srgbClr>
                    </a:gs>
                    <a:gs pos="100000">
                      <a:srgbClr val="151A59">
                        <a:shade val="100000"/>
                        <a:satMod val="115000"/>
                      </a:srgbClr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谢鹏宇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151A59">
                      <a:shade val="30000"/>
                      <a:satMod val="115000"/>
                    </a:srgbClr>
                  </a:gs>
                  <a:gs pos="50000">
                    <a:srgbClr val="151A59">
                      <a:shade val="67500"/>
                      <a:satMod val="115000"/>
                    </a:srgbClr>
                  </a:gs>
                  <a:gs pos="100000">
                    <a:srgbClr val="151A59">
                      <a:shade val="100000"/>
                      <a:satMod val="115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/>
              <a:uLnTx/>
              <a:uFillTx/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5"/>
            </p:custDataLst>
          </p:nvPr>
        </p:nvSpPr>
        <p:spPr>
          <a:xfrm>
            <a:off x="4719900" y="2191467"/>
            <a:ext cx="914400" cy="36893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151A59">
                        <a:shade val="30000"/>
                        <a:satMod val="115000"/>
                      </a:srgbClr>
                    </a:gs>
                    <a:gs pos="50000">
                      <a:srgbClr val="151A59">
                        <a:shade val="67500"/>
                        <a:satMod val="115000"/>
                      </a:srgbClr>
                    </a:gs>
                    <a:gs pos="100000">
                      <a:srgbClr val="151A59">
                        <a:shade val="100000"/>
                        <a:satMod val="115000"/>
                      </a:srgbClr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何子恒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151A59">
                      <a:shade val="30000"/>
                      <a:satMod val="115000"/>
                    </a:srgbClr>
                  </a:gs>
                  <a:gs pos="50000">
                    <a:srgbClr val="151A59">
                      <a:shade val="67500"/>
                      <a:satMod val="115000"/>
                    </a:srgbClr>
                  </a:gs>
                  <a:gs pos="100000">
                    <a:srgbClr val="151A59">
                      <a:shade val="100000"/>
                      <a:satMod val="115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/>
              <a:uLnTx/>
              <a:uFillTx/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8793435" y="2191467"/>
            <a:ext cx="914400" cy="36893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151A59">
                        <a:shade val="30000"/>
                        <a:satMod val="115000"/>
                      </a:srgbClr>
                    </a:gs>
                    <a:gs pos="50000">
                      <a:srgbClr val="151A59">
                        <a:shade val="67500"/>
                        <a:satMod val="115000"/>
                      </a:srgbClr>
                    </a:gs>
                    <a:gs pos="100000">
                      <a:srgbClr val="151A59">
                        <a:shade val="100000"/>
                        <a:satMod val="115000"/>
                      </a:srgbClr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徐硕洋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151A59">
                      <a:shade val="30000"/>
                      <a:satMod val="115000"/>
                    </a:srgbClr>
                  </a:gs>
                  <a:gs pos="50000">
                    <a:srgbClr val="151A59">
                      <a:shade val="67500"/>
                      <a:satMod val="115000"/>
                    </a:srgbClr>
                  </a:gs>
                  <a:gs pos="100000">
                    <a:srgbClr val="151A59">
                      <a:shade val="100000"/>
                      <a:satMod val="115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/>
              <a:uLnTx/>
              <a:uFillTx/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7"/>
            </p:custDataLst>
          </p:nvPr>
        </p:nvSpPr>
        <p:spPr>
          <a:xfrm>
            <a:off x="750080" y="2795467"/>
            <a:ext cx="2837751" cy="1783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auto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/>
                </a:solidFill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数据预处理</a:t>
            </a:r>
            <a:endParaRPr lang="zh-CN" altLang="en-US" dirty="0">
              <a:solidFill>
                <a:prstClr val="black"/>
              </a:solidFill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  <a:p>
            <a:pPr marL="285750" indent="-285750" algn="just" fontAlgn="auto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prstClr val="black"/>
                </a:solidFill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XGBoost</a:t>
            </a:r>
            <a:r>
              <a:rPr lang="zh-CN" altLang="en-US" dirty="0">
                <a:solidFill>
                  <a:prstClr val="black"/>
                </a:solidFill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模型</a:t>
            </a:r>
            <a:r>
              <a:rPr lang="zh-CN" altLang="en-US" dirty="0">
                <a:solidFill>
                  <a:prstClr val="black"/>
                </a:solidFill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实现</a:t>
            </a:r>
            <a:endParaRPr lang="zh-CN" altLang="en-US" dirty="0">
              <a:solidFill>
                <a:prstClr val="black"/>
              </a:solidFill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  <a:p>
            <a:pPr marL="285750" indent="-285750" algn="just" fontAlgn="auto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XGBoost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模型调参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  <a:p>
            <a:pPr marL="285750" indent="-285750" algn="just" fontAlgn="auto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汇报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制作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  <a:p>
            <a:pPr marL="285750" marR="0" lvl="0" indent="-285750" algn="just" defTabSz="914400" rtl="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23" name="study-notes_42962"/>
          <p:cNvSpPr/>
          <p:nvPr>
            <p:custDataLst>
              <p:tags r:id="rId8"/>
            </p:custDataLst>
          </p:nvPr>
        </p:nvSpPr>
        <p:spPr>
          <a:xfrm>
            <a:off x="713514" y="1468410"/>
            <a:ext cx="609685" cy="567058"/>
          </a:xfrm>
          <a:custGeom>
            <a:avLst/>
            <a:gdLst>
              <a:gd name="connsiteX0" fmla="*/ 80464 w 542555"/>
              <a:gd name="connsiteY0" fmla="*/ 402778 h 504622"/>
              <a:gd name="connsiteX1" fmla="*/ 384617 w 542555"/>
              <a:gd name="connsiteY1" fmla="*/ 402778 h 504622"/>
              <a:gd name="connsiteX2" fmla="*/ 384617 w 542555"/>
              <a:gd name="connsiteY2" fmla="*/ 425768 h 504622"/>
              <a:gd name="connsiteX3" fmla="*/ 80464 w 542555"/>
              <a:gd name="connsiteY3" fmla="*/ 425768 h 504622"/>
              <a:gd name="connsiteX4" fmla="*/ 476530 w 542555"/>
              <a:gd name="connsiteY4" fmla="*/ 395670 h 504622"/>
              <a:gd name="connsiteX5" fmla="*/ 453565 w 542555"/>
              <a:gd name="connsiteY5" fmla="*/ 401404 h 504622"/>
              <a:gd name="connsiteX6" fmla="*/ 453565 w 542555"/>
              <a:gd name="connsiteY6" fmla="*/ 427208 h 504622"/>
              <a:gd name="connsiteX7" fmla="*/ 479401 w 542555"/>
              <a:gd name="connsiteY7" fmla="*/ 422908 h 504622"/>
              <a:gd name="connsiteX8" fmla="*/ 80464 w 542555"/>
              <a:gd name="connsiteY8" fmla="*/ 355419 h 504622"/>
              <a:gd name="connsiteX9" fmla="*/ 384617 w 542555"/>
              <a:gd name="connsiteY9" fmla="*/ 355419 h 504622"/>
              <a:gd name="connsiteX10" fmla="*/ 384617 w 542555"/>
              <a:gd name="connsiteY10" fmla="*/ 379788 h 504622"/>
              <a:gd name="connsiteX11" fmla="*/ 80464 w 542555"/>
              <a:gd name="connsiteY11" fmla="*/ 379788 h 504622"/>
              <a:gd name="connsiteX12" fmla="*/ 80464 w 542555"/>
              <a:gd name="connsiteY12" fmla="*/ 303923 h 504622"/>
              <a:gd name="connsiteX13" fmla="*/ 384617 w 542555"/>
              <a:gd name="connsiteY13" fmla="*/ 303923 h 504622"/>
              <a:gd name="connsiteX14" fmla="*/ 384617 w 542555"/>
              <a:gd name="connsiteY14" fmla="*/ 326913 h 504622"/>
              <a:gd name="connsiteX15" fmla="*/ 80464 w 542555"/>
              <a:gd name="connsiteY15" fmla="*/ 326913 h 504622"/>
              <a:gd name="connsiteX16" fmla="*/ 163686 w 542555"/>
              <a:gd name="connsiteY16" fmla="*/ 235184 h 504622"/>
              <a:gd name="connsiteX17" fmla="*/ 384616 w 542555"/>
              <a:gd name="connsiteY17" fmla="*/ 235184 h 504622"/>
              <a:gd name="connsiteX18" fmla="*/ 384616 w 542555"/>
              <a:gd name="connsiteY18" fmla="*/ 257944 h 504622"/>
              <a:gd name="connsiteX19" fmla="*/ 163686 w 542555"/>
              <a:gd name="connsiteY19" fmla="*/ 257944 h 504622"/>
              <a:gd name="connsiteX20" fmla="*/ 479401 w 542555"/>
              <a:gd name="connsiteY20" fmla="*/ 232241 h 504622"/>
              <a:gd name="connsiteX21" fmla="*/ 496625 w 542555"/>
              <a:gd name="connsiteY21" fmla="*/ 364131 h 504622"/>
              <a:gd name="connsiteX22" fmla="*/ 512413 w 542555"/>
              <a:gd name="connsiteY22" fmla="*/ 359830 h 504622"/>
              <a:gd name="connsiteX23" fmla="*/ 453565 w 542555"/>
              <a:gd name="connsiteY23" fmla="*/ 226506 h 504622"/>
              <a:gd name="connsiteX24" fmla="*/ 453565 w 542555"/>
              <a:gd name="connsiteY24" fmla="*/ 375599 h 504622"/>
              <a:gd name="connsiteX25" fmla="*/ 472224 w 542555"/>
              <a:gd name="connsiteY25" fmla="*/ 371299 h 504622"/>
              <a:gd name="connsiteX26" fmla="*/ 163686 w 542555"/>
              <a:gd name="connsiteY26" fmla="*/ 183457 h 504622"/>
              <a:gd name="connsiteX27" fmla="*/ 384616 w 542555"/>
              <a:gd name="connsiteY27" fmla="*/ 183457 h 504622"/>
              <a:gd name="connsiteX28" fmla="*/ 384616 w 542555"/>
              <a:gd name="connsiteY28" fmla="*/ 207826 h 504622"/>
              <a:gd name="connsiteX29" fmla="*/ 163686 w 542555"/>
              <a:gd name="connsiteY29" fmla="*/ 207826 h 504622"/>
              <a:gd name="connsiteX30" fmla="*/ 71785 w 542555"/>
              <a:gd name="connsiteY30" fmla="*/ 154720 h 504622"/>
              <a:gd name="connsiteX31" fmla="*/ 64601 w 542555"/>
              <a:gd name="connsiteY31" fmla="*/ 171944 h 504622"/>
              <a:gd name="connsiteX32" fmla="*/ 90464 w 542555"/>
              <a:gd name="connsiteY32" fmla="*/ 202085 h 504622"/>
              <a:gd name="connsiteX33" fmla="*/ 99085 w 542555"/>
              <a:gd name="connsiteY33" fmla="*/ 202085 h 504622"/>
              <a:gd name="connsiteX34" fmla="*/ 78969 w 542555"/>
              <a:gd name="connsiteY34" fmla="*/ 207826 h 504622"/>
              <a:gd name="connsiteX35" fmla="*/ 54543 w 542555"/>
              <a:gd name="connsiteY35" fmla="*/ 177685 h 504622"/>
              <a:gd name="connsiteX36" fmla="*/ 71785 w 542555"/>
              <a:gd name="connsiteY36" fmla="*/ 154720 h 504622"/>
              <a:gd name="connsiteX37" fmla="*/ 88913 w 542555"/>
              <a:gd name="connsiteY37" fmla="*/ 149082 h 504622"/>
              <a:gd name="connsiteX38" fmla="*/ 116214 w 542555"/>
              <a:gd name="connsiteY38" fmla="*/ 167721 h 504622"/>
              <a:gd name="connsiteX39" fmla="*/ 98971 w 542555"/>
              <a:gd name="connsiteY39" fmla="*/ 196398 h 504622"/>
              <a:gd name="connsiteX40" fmla="*/ 70234 w 542555"/>
              <a:gd name="connsiteY40" fmla="*/ 179192 h 504622"/>
              <a:gd name="connsiteX41" fmla="*/ 88913 w 542555"/>
              <a:gd name="connsiteY41" fmla="*/ 149082 h 504622"/>
              <a:gd name="connsiteX42" fmla="*/ 24400 w 542555"/>
              <a:gd name="connsiteY42" fmla="*/ 124722 h 504622"/>
              <a:gd name="connsiteX43" fmla="*/ 24400 w 542555"/>
              <a:gd name="connsiteY43" fmla="*/ 465915 h 504622"/>
              <a:gd name="connsiteX44" fmla="*/ 429164 w 542555"/>
              <a:gd name="connsiteY44" fmla="*/ 465915 h 504622"/>
              <a:gd name="connsiteX45" fmla="*/ 429164 w 542555"/>
              <a:gd name="connsiteY45" fmla="*/ 124722 h 504622"/>
              <a:gd name="connsiteX46" fmla="*/ 434905 w 542555"/>
              <a:gd name="connsiteY46" fmla="*/ 86015 h 504622"/>
              <a:gd name="connsiteX47" fmla="*/ 324385 w 542555"/>
              <a:gd name="connsiteY47" fmla="*/ 100351 h 504622"/>
              <a:gd name="connsiteX48" fmla="*/ 436341 w 542555"/>
              <a:gd name="connsiteY48" fmla="*/ 100351 h 504622"/>
              <a:gd name="connsiteX49" fmla="*/ 426293 w 542555"/>
              <a:gd name="connsiteY49" fmla="*/ 30105 h 504622"/>
              <a:gd name="connsiteX50" fmla="*/ 182287 w 542555"/>
              <a:gd name="connsiteY50" fmla="*/ 94617 h 504622"/>
              <a:gd name="connsiteX51" fmla="*/ 434905 w 542555"/>
              <a:gd name="connsiteY51" fmla="*/ 60211 h 504622"/>
              <a:gd name="connsiteX52" fmla="*/ 443517 w 542555"/>
              <a:gd name="connsiteY52" fmla="*/ 0 h 504622"/>
              <a:gd name="connsiteX53" fmla="*/ 542555 w 542555"/>
              <a:gd name="connsiteY53" fmla="*/ 378466 h 504622"/>
              <a:gd name="connsiteX54" fmla="*/ 499495 w 542555"/>
              <a:gd name="connsiteY54" fmla="*/ 388502 h 504622"/>
              <a:gd name="connsiteX55" fmla="*/ 508107 w 542555"/>
              <a:gd name="connsiteY55" fmla="*/ 444411 h 504622"/>
              <a:gd name="connsiteX56" fmla="*/ 453565 w 542555"/>
              <a:gd name="connsiteY56" fmla="*/ 451579 h 504622"/>
              <a:gd name="connsiteX57" fmla="*/ 453565 w 542555"/>
              <a:gd name="connsiteY57" fmla="*/ 490286 h 504622"/>
              <a:gd name="connsiteX58" fmla="*/ 163628 w 542555"/>
              <a:gd name="connsiteY58" fmla="*/ 490286 h 504622"/>
              <a:gd name="connsiteX59" fmla="*/ 57413 w 542555"/>
              <a:gd name="connsiteY59" fmla="*/ 504622 h 504622"/>
              <a:gd name="connsiteX60" fmla="*/ 55978 w 542555"/>
              <a:gd name="connsiteY60" fmla="*/ 490286 h 504622"/>
              <a:gd name="connsiteX61" fmla="*/ 0 w 542555"/>
              <a:gd name="connsiteY61" fmla="*/ 490286 h 504622"/>
              <a:gd name="connsiteX62" fmla="*/ 0 w 542555"/>
              <a:gd name="connsiteY62" fmla="*/ 100351 h 504622"/>
              <a:gd name="connsiteX63" fmla="*/ 61719 w 542555"/>
              <a:gd name="connsiteY63" fmla="*/ 100351 h 504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42555" h="504622">
                <a:moveTo>
                  <a:pt x="80464" y="402778"/>
                </a:moveTo>
                <a:lnTo>
                  <a:pt x="384617" y="402778"/>
                </a:lnTo>
                <a:lnTo>
                  <a:pt x="384617" y="425768"/>
                </a:lnTo>
                <a:lnTo>
                  <a:pt x="80464" y="425768"/>
                </a:lnTo>
                <a:close/>
                <a:moveTo>
                  <a:pt x="476530" y="395670"/>
                </a:moveTo>
                <a:lnTo>
                  <a:pt x="453565" y="401404"/>
                </a:lnTo>
                <a:lnTo>
                  <a:pt x="453565" y="427208"/>
                </a:lnTo>
                <a:lnTo>
                  <a:pt x="479401" y="422908"/>
                </a:lnTo>
                <a:close/>
                <a:moveTo>
                  <a:pt x="80464" y="355419"/>
                </a:moveTo>
                <a:lnTo>
                  <a:pt x="384617" y="355419"/>
                </a:lnTo>
                <a:lnTo>
                  <a:pt x="384617" y="379788"/>
                </a:lnTo>
                <a:lnTo>
                  <a:pt x="80464" y="379788"/>
                </a:lnTo>
                <a:close/>
                <a:moveTo>
                  <a:pt x="80464" y="303923"/>
                </a:moveTo>
                <a:lnTo>
                  <a:pt x="384617" y="303923"/>
                </a:lnTo>
                <a:lnTo>
                  <a:pt x="384617" y="326913"/>
                </a:lnTo>
                <a:lnTo>
                  <a:pt x="80464" y="326913"/>
                </a:lnTo>
                <a:close/>
                <a:moveTo>
                  <a:pt x="163686" y="235184"/>
                </a:moveTo>
                <a:lnTo>
                  <a:pt x="384616" y="235184"/>
                </a:lnTo>
                <a:lnTo>
                  <a:pt x="384616" y="257944"/>
                </a:lnTo>
                <a:lnTo>
                  <a:pt x="163686" y="257944"/>
                </a:lnTo>
                <a:close/>
                <a:moveTo>
                  <a:pt x="479401" y="232241"/>
                </a:moveTo>
                <a:lnTo>
                  <a:pt x="496625" y="364131"/>
                </a:lnTo>
                <a:lnTo>
                  <a:pt x="512413" y="359830"/>
                </a:lnTo>
                <a:close/>
                <a:moveTo>
                  <a:pt x="453565" y="226506"/>
                </a:moveTo>
                <a:lnTo>
                  <a:pt x="453565" y="375599"/>
                </a:lnTo>
                <a:lnTo>
                  <a:pt x="472224" y="371299"/>
                </a:lnTo>
                <a:close/>
                <a:moveTo>
                  <a:pt x="163686" y="183457"/>
                </a:moveTo>
                <a:lnTo>
                  <a:pt x="384616" y="183457"/>
                </a:lnTo>
                <a:lnTo>
                  <a:pt x="384616" y="207826"/>
                </a:lnTo>
                <a:lnTo>
                  <a:pt x="163686" y="207826"/>
                </a:lnTo>
                <a:close/>
                <a:moveTo>
                  <a:pt x="71785" y="154720"/>
                </a:moveTo>
                <a:cubicBezTo>
                  <a:pt x="67475" y="159026"/>
                  <a:pt x="64601" y="164767"/>
                  <a:pt x="64601" y="171944"/>
                </a:cubicBezTo>
                <a:cubicBezTo>
                  <a:pt x="63164" y="186297"/>
                  <a:pt x="74659" y="200650"/>
                  <a:pt x="90464" y="202085"/>
                </a:cubicBezTo>
                <a:cubicBezTo>
                  <a:pt x="93338" y="202085"/>
                  <a:pt x="96212" y="202085"/>
                  <a:pt x="99085" y="202085"/>
                </a:cubicBezTo>
                <a:cubicBezTo>
                  <a:pt x="93338" y="206391"/>
                  <a:pt x="87590" y="207826"/>
                  <a:pt x="78969" y="207826"/>
                </a:cubicBezTo>
                <a:cubicBezTo>
                  <a:pt x="64601" y="206391"/>
                  <a:pt x="53106" y="192038"/>
                  <a:pt x="54543" y="177685"/>
                </a:cubicBezTo>
                <a:cubicBezTo>
                  <a:pt x="55979" y="167638"/>
                  <a:pt x="63164" y="159026"/>
                  <a:pt x="71785" y="154720"/>
                </a:cubicBezTo>
                <a:close/>
                <a:moveTo>
                  <a:pt x="88913" y="149082"/>
                </a:moveTo>
                <a:cubicBezTo>
                  <a:pt x="101845" y="146214"/>
                  <a:pt x="113340" y="154817"/>
                  <a:pt x="116214" y="167721"/>
                </a:cubicBezTo>
                <a:cubicBezTo>
                  <a:pt x="119087" y="182059"/>
                  <a:pt x="111903" y="193530"/>
                  <a:pt x="98971" y="196398"/>
                </a:cubicBezTo>
                <a:cubicBezTo>
                  <a:pt x="86039" y="200699"/>
                  <a:pt x="73108" y="192096"/>
                  <a:pt x="70234" y="179192"/>
                </a:cubicBezTo>
                <a:cubicBezTo>
                  <a:pt x="67360" y="166287"/>
                  <a:pt x="75981" y="153383"/>
                  <a:pt x="88913" y="149082"/>
                </a:cubicBezTo>
                <a:close/>
                <a:moveTo>
                  <a:pt x="24400" y="124722"/>
                </a:moveTo>
                <a:lnTo>
                  <a:pt x="24400" y="465915"/>
                </a:lnTo>
                <a:lnTo>
                  <a:pt x="429164" y="465915"/>
                </a:lnTo>
                <a:lnTo>
                  <a:pt x="429164" y="124722"/>
                </a:lnTo>
                <a:close/>
                <a:moveTo>
                  <a:pt x="434905" y="86015"/>
                </a:moveTo>
                <a:lnTo>
                  <a:pt x="324385" y="100351"/>
                </a:lnTo>
                <a:lnTo>
                  <a:pt x="436341" y="100351"/>
                </a:lnTo>
                <a:close/>
                <a:moveTo>
                  <a:pt x="426293" y="30105"/>
                </a:moveTo>
                <a:lnTo>
                  <a:pt x="182287" y="94617"/>
                </a:lnTo>
                <a:lnTo>
                  <a:pt x="434905" y="60211"/>
                </a:lnTo>
                <a:close/>
                <a:moveTo>
                  <a:pt x="443517" y="0"/>
                </a:moveTo>
                <a:lnTo>
                  <a:pt x="542555" y="378466"/>
                </a:lnTo>
                <a:lnTo>
                  <a:pt x="499495" y="388502"/>
                </a:lnTo>
                <a:lnTo>
                  <a:pt x="508107" y="444411"/>
                </a:lnTo>
                <a:lnTo>
                  <a:pt x="453565" y="451579"/>
                </a:lnTo>
                <a:lnTo>
                  <a:pt x="453565" y="490286"/>
                </a:lnTo>
                <a:lnTo>
                  <a:pt x="163628" y="490286"/>
                </a:lnTo>
                <a:lnTo>
                  <a:pt x="57413" y="504622"/>
                </a:lnTo>
                <a:lnTo>
                  <a:pt x="55978" y="490286"/>
                </a:lnTo>
                <a:lnTo>
                  <a:pt x="0" y="490286"/>
                </a:lnTo>
                <a:lnTo>
                  <a:pt x="0" y="100351"/>
                </a:lnTo>
                <a:lnTo>
                  <a:pt x="61719" y="100351"/>
                </a:lnTo>
                <a:close/>
              </a:path>
            </a:pathLst>
          </a:custGeom>
          <a:gradFill flip="none" rotWithShape="1">
            <a:gsLst>
              <a:gs pos="0">
                <a:srgbClr val="817599"/>
              </a:gs>
              <a:gs pos="50000">
                <a:srgbClr val="40386E"/>
              </a:gs>
              <a:gs pos="100000">
                <a:srgbClr val="151E4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POSans H" panose="00020600040101010101" pitchFamily="18" charset="-122"/>
            </a:endParaRPr>
          </a:p>
        </p:txBody>
      </p:sp>
      <p:sp>
        <p:nvSpPr>
          <p:cNvPr id="24" name="book_171041"/>
          <p:cNvSpPr/>
          <p:nvPr>
            <p:custDataLst>
              <p:tags r:id="rId9"/>
            </p:custDataLst>
          </p:nvPr>
        </p:nvSpPr>
        <p:spPr>
          <a:xfrm>
            <a:off x="4722511" y="1468410"/>
            <a:ext cx="609684" cy="583405"/>
          </a:xfrm>
          <a:custGeom>
            <a:avLst/>
            <a:gdLst>
              <a:gd name="connsiteX0" fmla="*/ 316299 w 607356"/>
              <a:gd name="connsiteY0" fmla="*/ 454785 h 581177"/>
              <a:gd name="connsiteX1" fmla="*/ 316299 w 607356"/>
              <a:gd name="connsiteY1" fmla="*/ 505380 h 581177"/>
              <a:gd name="connsiteX2" fmla="*/ 525078 w 607356"/>
              <a:gd name="connsiteY2" fmla="*/ 505380 h 581177"/>
              <a:gd name="connsiteX3" fmla="*/ 525078 w 607356"/>
              <a:gd name="connsiteY3" fmla="*/ 454785 h 581177"/>
              <a:gd name="connsiteX4" fmla="*/ 82278 w 607356"/>
              <a:gd name="connsiteY4" fmla="*/ 454785 h 581177"/>
              <a:gd name="connsiteX5" fmla="*/ 82278 w 607356"/>
              <a:gd name="connsiteY5" fmla="*/ 505380 h 581177"/>
              <a:gd name="connsiteX6" fmla="*/ 291056 w 607356"/>
              <a:gd name="connsiteY6" fmla="*/ 505380 h 581177"/>
              <a:gd name="connsiteX7" fmla="*/ 291056 w 607356"/>
              <a:gd name="connsiteY7" fmla="*/ 454785 h 581177"/>
              <a:gd name="connsiteX8" fmla="*/ 455499 w 607356"/>
              <a:gd name="connsiteY8" fmla="*/ 347464 h 581177"/>
              <a:gd name="connsiteX9" fmla="*/ 493463 w 607356"/>
              <a:gd name="connsiteY9" fmla="*/ 347464 h 581177"/>
              <a:gd name="connsiteX10" fmla="*/ 493463 w 607356"/>
              <a:gd name="connsiteY10" fmla="*/ 372726 h 581177"/>
              <a:gd name="connsiteX11" fmla="*/ 455499 w 607356"/>
              <a:gd name="connsiteY11" fmla="*/ 372726 h 581177"/>
              <a:gd name="connsiteX12" fmla="*/ 177190 w 607356"/>
              <a:gd name="connsiteY12" fmla="*/ 347464 h 581177"/>
              <a:gd name="connsiteX13" fmla="*/ 215154 w 607356"/>
              <a:gd name="connsiteY13" fmla="*/ 347464 h 581177"/>
              <a:gd name="connsiteX14" fmla="*/ 215154 w 607356"/>
              <a:gd name="connsiteY14" fmla="*/ 372726 h 581177"/>
              <a:gd name="connsiteX15" fmla="*/ 177190 w 607356"/>
              <a:gd name="connsiteY15" fmla="*/ 372726 h 581177"/>
              <a:gd name="connsiteX16" fmla="*/ 113892 w 607356"/>
              <a:gd name="connsiteY16" fmla="*/ 347464 h 581177"/>
              <a:gd name="connsiteX17" fmla="*/ 151856 w 607356"/>
              <a:gd name="connsiteY17" fmla="*/ 347464 h 581177"/>
              <a:gd name="connsiteX18" fmla="*/ 151856 w 607356"/>
              <a:gd name="connsiteY18" fmla="*/ 372726 h 581177"/>
              <a:gd name="connsiteX19" fmla="*/ 113892 w 607356"/>
              <a:gd name="connsiteY19" fmla="*/ 372726 h 581177"/>
              <a:gd name="connsiteX20" fmla="*/ 347958 w 607356"/>
              <a:gd name="connsiteY20" fmla="*/ 296939 h 581177"/>
              <a:gd name="connsiteX21" fmla="*/ 493464 w 607356"/>
              <a:gd name="connsiteY21" fmla="*/ 296939 h 581177"/>
              <a:gd name="connsiteX22" fmla="*/ 493464 w 607356"/>
              <a:gd name="connsiteY22" fmla="*/ 322131 h 581177"/>
              <a:gd name="connsiteX23" fmla="*/ 347958 w 607356"/>
              <a:gd name="connsiteY23" fmla="*/ 322131 h 581177"/>
              <a:gd name="connsiteX24" fmla="*/ 113892 w 607356"/>
              <a:gd name="connsiteY24" fmla="*/ 296939 h 581177"/>
              <a:gd name="connsiteX25" fmla="*/ 259327 w 607356"/>
              <a:gd name="connsiteY25" fmla="*/ 296939 h 581177"/>
              <a:gd name="connsiteX26" fmla="*/ 259327 w 607356"/>
              <a:gd name="connsiteY26" fmla="*/ 322131 h 581177"/>
              <a:gd name="connsiteX27" fmla="*/ 113892 w 607356"/>
              <a:gd name="connsiteY27" fmla="*/ 322131 h 581177"/>
              <a:gd name="connsiteX28" fmla="*/ 347958 w 607356"/>
              <a:gd name="connsiteY28" fmla="*/ 246344 h 581177"/>
              <a:gd name="connsiteX29" fmla="*/ 493464 w 607356"/>
              <a:gd name="connsiteY29" fmla="*/ 246344 h 581177"/>
              <a:gd name="connsiteX30" fmla="*/ 493464 w 607356"/>
              <a:gd name="connsiteY30" fmla="*/ 271606 h 581177"/>
              <a:gd name="connsiteX31" fmla="*/ 347958 w 607356"/>
              <a:gd name="connsiteY31" fmla="*/ 271606 h 581177"/>
              <a:gd name="connsiteX32" fmla="*/ 113892 w 607356"/>
              <a:gd name="connsiteY32" fmla="*/ 246344 h 581177"/>
              <a:gd name="connsiteX33" fmla="*/ 259327 w 607356"/>
              <a:gd name="connsiteY33" fmla="*/ 246344 h 581177"/>
              <a:gd name="connsiteX34" fmla="*/ 259327 w 607356"/>
              <a:gd name="connsiteY34" fmla="*/ 271606 h 581177"/>
              <a:gd name="connsiteX35" fmla="*/ 113892 w 607356"/>
              <a:gd name="connsiteY35" fmla="*/ 271606 h 581177"/>
              <a:gd name="connsiteX36" fmla="*/ 347958 w 607356"/>
              <a:gd name="connsiteY36" fmla="*/ 195819 h 581177"/>
              <a:gd name="connsiteX37" fmla="*/ 493464 w 607356"/>
              <a:gd name="connsiteY37" fmla="*/ 195819 h 581177"/>
              <a:gd name="connsiteX38" fmla="*/ 493464 w 607356"/>
              <a:gd name="connsiteY38" fmla="*/ 221152 h 581177"/>
              <a:gd name="connsiteX39" fmla="*/ 347958 w 607356"/>
              <a:gd name="connsiteY39" fmla="*/ 221152 h 581177"/>
              <a:gd name="connsiteX40" fmla="*/ 113892 w 607356"/>
              <a:gd name="connsiteY40" fmla="*/ 195819 h 581177"/>
              <a:gd name="connsiteX41" fmla="*/ 259327 w 607356"/>
              <a:gd name="connsiteY41" fmla="*/ 195819 h 581177"/>
              <a:gd name="connsiteX42" fmla="*/ 259327 w 607356"/>
              <a:gd name="connsiteY42" fmla="*/ 221152 h 581177"/>
              <a:gd name="connsiteX43" fmla="*/ 113892 w 607356"/>
              <a:gd name="connsiteY43" fmla="*/ 221152 h 581177"/>
              <a:gd name="connsiteX44" fmla="*/ 347958 w 607356"/>
              <a:gd name="connsiteY44" fmla="*/ 145294 h 581177"/>
              <a:gd name="connsiteX45" fmla="*/ 493464 w 607356"/>
              <a:gd name="connsiteY45" fmla="*/ 145294 h 581177"/>
              <a:gd name="connsiteX46" fmla="*/ 493464 w 607356"/>
              <a:gd name="connsiteY46" fmla="*/ 170556 h 581177"/>
              <a:gd name="connsiteX47" fmla="*/ 347958 w 607356"/>
              <a:gd name="connsiteY47" fmla="*/ 170556 h 581177"/>
              <a:gd name="connsiteX48" fmla="*/ 113892 w 607356"/>
              <a:gd name="connsiteY48" fmla="*/ 145294 h 581177"/>
              <a:gd name="connsiteX49" fmla="*/ 259327 w 607356"/>
              <a:gd name="connsiteY49" fmla="*/ 145294 h 581177"/>
              <a:gd name="connsiteX50" fmla="*/ 259327 w 607356"/>
              <a:gd name="connsiteY50" fmla="*/ 170556 h 581177"/>
              <a:gd name="connsiteX51" fmla="*/ 113892 w 607356"/>
              <a:gd name="connsiteY51" fmla="*/ 170556 h 581177"/>
              <a:gd name="connsiteX52" fmla="*/ 347958 w 607356"/>
              <a:gd name="connsiteY52" fmla="*/ 94699 h 581177"/>
              <a:gd name="connsiteX53" fmla="*/ 385922 w 607356"/>
              <a:gd name="connsiteY53" fmla="*/ 94699 h 581177"/>
              <a:gd name="connsiteX54" fmla="*/ 385922 w 607356"/>
              <a:gd name="connsiteY54" fmla="*/ 120032 h 581177"/>
              <a:gd name="connsiteX55" fmla="*/ 347958 w 607356"/>
              <a:gd name="connsiteY55" fmla="*/ 120032 h 581177"/>
              <a:gd name="connsiteX56" fmla="*/ 113892 w 607356"/>
              <a:gd name="connsiteY56" fmla="*/ 94699 h 581177"/>
              <a:gd name="connsiteX57" fmla="*/ 151856 w 607356"/>
              <a:gd name="connsiteY57" fmla="*/ 94699 h 581177"/>
              <a:gd name="connsiteX58" fmla="*/ 151856 w 607356"/>
              <a:gd name="connsiteY58" fmla="*/ 120032 h 581177"/>
              <a:gd name="connsiteX59" fmla="*/ 113892 w 607356"/>
              <a:gd name="connsiteY59" fmla="*/ 120032 h 581177"/>
              <a:gd name="connsiteX60" fmla="*/ 25338 w 607356"/>
              <a:gd name="connsiteY60" fmla="*/ 56848 h 581177"/>
              <a:gd name="connsiteX61" fmla="*/ 25338 w 607356"/>
              <a:gd name="connsiteY61" fmla="*/ 555880 h 581177"/>
              <a:gd name="connsiteX62" fmla="*/ 582018 w 607356"/>
              <a:gd name="connsiteY62" fmla="*/ 555880 h 581177"/>
              <a:gd name="connsiteX63" fmla="*/ 582018 w 607356"/>
              <a:gd name="connsiteY63" fmla="*/ 56848 h 581177"/>
              <a:gd name="connsiteX64" fmla="*/ 550417 w 607356"/>
              <a:gd name="connsiteY64" fmla="*/ 56848 h 581177"/>
              <a:gd name="connsiteX65" fmla="*/ 550417 w 607356"/>
              <a:gd name="connsiteY65" fmla="*/ 442183 h 581177"/>
              <a:gd name="connsiteX66" fmla="*/ 550417 w 607356"/>
              <a:gd name="connsiteY66" fmla="*/ 517981 h 581177"/>
              <a:gd name="connsiteX67" fmla="*/ 537795 w 607356"/>
              <a:gd name="connsiteY67" fmla="*/ 530582 h 581177"/>
              <a:gd name="connsiteX68" fmla="*/ 303678 w 607356"/>
              <a:gd name="connsiteY68" fmla="*/ 530582 h 581177"/>
              <a:gd name="connsiteX69" fmla="*/ 69561 w 607356"/>
              <a:gd name="connsiteY69" fmla="*/ 530582 h 581177"/>
              <a:gd name="connsiteX70" fmla="*/ 56939 w 607356"/>
              <a:gd name="connsiteY70" fmla="*/ 517981 h 581177"/>
              <a:gd name="connsiteX71" fmla="*/ 56939 w 607356"/>
              <a:gd name="connsiteY71" fmla="*/ 442183 h 581177"/>
              <a:gd name="connsiteX72" fmla="*/ 56939 w 607356"/>
              <a:gd name="connsiteY72" fmla="*/ 56848 h 581177"/>
              <a:gd name="connsiteX73" fmla="*/ 82278 w 607356"/>
              <a:gd name="connsiteY73" fmla="*/ 25297 h 581177"/>
              <a:gd name="connsiteX74" fmla="*/ 82278 w 607356"/>
              <a:gd name="connsiteY74" fmla="*/ 429582 h 581177"/>
              <a:gd name="connsiteX75" fmla="*/ 525078 w 607356"/>
              <a:gd name="connsiteY75" fmla="*/ 429582 h 581177"/>
              <a:gd name="connsiteX76" fmla="*/ 525078 w 607356"/>
              <a:gd name="connsiteY76" fmla="*/ 25297 h 581177"/>
              <a:gd name="connsiteX77" fmla="*/ 357960 w 607356"/>
              <a:gd name="connsiteY77" fmla="*/ 25297 h 581177"/>
              <a:gd name="connsiteX78" fmla="*/ 316299 w 607356"/>
              <a:gd name="connsiteY78" fmla="*/ 51258 h 581177"/>
              <a:gd name="connsiteX79" fmla="*/ 316299 w 607356"/>
              <a:gd name="connsiteY79" fmla="*/ 360038 h 581177"/>
              <a:gd name="connsiteX80" fmla="*/ 291056 w 607356"/>
              <a:gd name="connsiteY80" fmla="*/ 360038 h 581177"/>
              <a:gd name="connsiteX81" fmla="*/ 291056 w 607356"/>
              <a:gd name="connsiteY81" fmla="*/ 51258 h 581177"/>
              <a:gd name="connsiteX82" fmla="*/ 249395 w 607356"/>
              <a:gd name="connsiteY82" fmla="*/ 25297 h 581177"/>
              <a:gd name="connsiteX83" fmla="*/ 69561 w 607356"/>
              <a:gd name="connsiteY83" fmla="*/ 0 h 581177"/>
              <a:gd name="connsiteX84" fmla="*/ 253096 w 607356"/>
              <a:gd name="connsiteY84" fmla="*/ 0 h 581177"/>
              <a:gd name="connsiteX85" fmla="*/ 259739 w 607356"/>
              <a:gd name="connsiteY85" fmla="*/ 1990 h 581177"/>
              <a:gd name="connsiteX86" fmla="*/ 303678 w 607356"/>
              <a:gd name="connsiteY86" fmla="*/ 29372 h 581177"/>
              <a:gd name="connsiteX87" fmla="*/ 347616 w 607356"/>
              <a:gd name="connsiteY87" fmla="*/ 1990 h 581177"/>
              <a:gd name="connsiteX88" fmla="*/ 354259 w 607356"/>
              <a:gd name="connsiteY88" fmla="*/ 0 h 581177"/>
              <a:gd name="connsiteX89" fmla="*/ 537795 w 607356"/>
              <a:gd name="connsiteY89" fmla="*/ 0 h 581177"/>
              <a:gd name="connsiteX90" fmla="*/ 550417 w 607356"/>
              <a:gd name="connsiteY90" fmla="*/ 12696 h 581177"/>
              <a:gd name="connsiteX91" fmla="*/ 550417 w 607356"/>
              <a:gd name="connsiteY91" fmla="*/ 31645 h 581177"/>
              <a:gd name="connsiteX92" fmla="*/ 594735 w 607356"/>
              <a:gd name="connsiteY92" fmla="*/ 31645 h 581177"/>
              <a:gd name="connsiteX93" fmla="*/ 607356 w 607356"/>
              <a:gd name="connsiteY93" fmla="*/ 44247 h 581177"/>
              <a:gd name="connsiteX94" fmla="*/ 607356 w 607356"/>
              <a:gd name="connsiteY94" fmla="*/ 568481 h 581177"/>
              <a:gd name="connsiteX95" fmla="*/ 594735 w 607356"/>
              <a:gd name="connsiteY95" fmla="*/ 581177 h 581177"/>
              <a:gd name="connsiteX96" fmla="*/ 12621 w 607356"/>
              <a:gd name="connsiteY96" fmla="*/ 581177 h 581177"/>
              <a:gd name="connsiteX97" fmla="*/ 0 w 607356"/>
              <a:gd name="connsiteY97" fmla="*/ 568481 h 581177"/>
              <a:gd name="connsiteX98" fmla="*/ 0 w 607356"/>
              <a:gd name="connsiteY98" fmla="*/ 44247 h 581177"/>
              <a:gd name="connsiteX99" fmla="*/ 12621 w 607356"/>
              <a:gd name="connsiteY99" fmla="*/ 31645 h 581177"/>
              <a:gd name="connsiteX100" fmla="*/ 56939 w 607356"/>
              <a:gd name="connsiteY100" fmla="*/ 31645 h 581177"/>
              <a:gd name="connsiteX101" fmla="*/ 56939 w 607356"/>
              <a:gd name="connsiteY101" fmla="*/ 12696 h 581177"/>
              <a:gd name="connsiteX102" fmla="*/ 69561 w 607356"/>
              <a:gd name="connsiteY102" fmla="*/ 0 h 581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607356" h="581177">
                <a:moveTo>
                  <a:pt x="316299" y="454785"/>
                </a:moveTo>
                <a:lnTo>
                  <a:pt x="316299" y="505380"/>
                </a:lnTo>
                <a:lnTo>
                  <a:pt x="525078" y="505380"/>
                </a:lnTo>
                <a:lnTo>
                  <a:pt x="525078" y="454785"/>
                </a:lnTo>
                <a:close/>
                <a:moveTo>
                  <a:pt x="82278" y="454785"/>
                </a:moveTo>
                <a:lnTo>
                  <a:pt x="82278" y="505380"/>
                </a:lnTo>
                <a:lnTo>
                  <a:pt x="291056" y="505380"/>
                </a:lnTo>
                <a:lnTo>
                  <a:pt x="291056" y="454785"/>
                </a:lnTo>
                <a:close/>
                <a:moveTo>
                  <a:pt x="455499" y="347464"/>
                </a:moveTo>
                <a:lnTo>
                  <a:pt x="493463" y="347464"/>
                </a:lnTo>
                <a:lnTo>
                  <a:pt x="493463" y="372726"/>
                </a:lnTo>
                <a:lnTo>
                  <a:pt x="455499" y="372726"/>
                </a:lnTo>
                <a:close/>
                <a:moveTo>
                  <a:pt x="177190" y="347464"/>
                </a:moveTo>
                <a:lnTo>
                  <a:pt x="215154" y="347464"/>
                </a:lnTo>
                <a:lnTo>
                  <a:pt x="215154" y="372726"/>
                </a:lnTo>
                <a:lnTo>
                  <a:pt x="177190" y="372726"/>
                </a:lnTo>
                <a:close/>
                <a:moveTo>
                  <a:pt x="113892" y="347464"/>
                </a:moveTo>
                <a:lnTo>
                  <a:pt x="151856" y="347464"/>
                </a:lnTo>
                <a:lnTo>
                  <a:pt x="151856" y="372726"/>
                </a:lnTo>
                <a:lnTo>
                  <a:pt x="113892" y="372726"/>
                </a:lnTo>
                <a:close/>
                <a:moveTo>
                  <a:pt x="347958" y="296939"/>
                </a:moveTo>
                <a:lnTo>
                  <a:pt x="493464" y="296939"/>
                </a:lnTo>
                <a:lnTo>
                  <a:pt x="493464" y="322131"/>
                </a:lnTo>
                <a:lnTo>
                  <a:pt x="347958" y="322131"/>
                </a:lnTo>
                <a:close/>
                <a:moveTo>
                  <a:pt x="113892" y="296939"/>
                </a:moveTo>
                <a:lnTo>
                  <a:pt x="259327" y="296939"/>
                </a:lnTo>
                <a:lnTo>
                  <a:pt x="259327" y="322131"/>
                </a:lnTo>
                <a:lnTo>
                  <a:pt x="113892" y="322131"/>
                </a:lnTo>
                <a:close/>
                <a:moveTo>
                  <a:pt x="347958" y="246344"/>
                </a:moveTo>
                <a:lnTo>
                  <a:pt x="493464" y="246344"/>
                </a:lnTo>
                <a:lnTo>
                  <a:pt x="493464" y="271606"/>
                </a:lnTo>
                <a:lnTo>
                  <a:pt x="347958" y="271606"/>
                </a:lnTo>
                <a:close/>
                <a:moveTo>
                  <a:pt x="113892" y="246344"/>
                </a:moveTo>
                <a:lnTo>
                  <a:pt x="259327" y="246344"/>
                </a:lnTo>
                <a:lnTo>
                  <a:pt x="259327" y="271606"/>
                </a:lnTo>
                <a:lnTo>
                  <a:pt x="113892" y="271606"/>
                </a:lnTo>
                <a:close/>
                <a:moveTo>
                  <a:pt x="347958" y="195819"/>
                </a:moveTo>
                <a:lnTo>
                  <a:pt x="493464" y="195819"/>
                </a:lnTo>
                <a:lnTo>
                  <a:pt x="493464" y="221152"/>
                </a:lnTo>
                <a:lnTo>
                  <a:pt x="347958" y="221152"/>
                </a:lnTo>
                <a:close/>
                <a:moveTo>
                  <a:pt x="113892" y="195819"/>
                </a:moveTo>
                <a:lnTo>
                  <a:pt x="259327" y="195819"/>
                </a:lnTo>
                <a:lnTo>
                  <a:pt x="259327" y="221152"/>
                </a:lnTo>
                <a:lnTo>
                  <a:pt x="113892" y="221152"/>
                </a:lnTo>
                <a:close/>
                <a:moveTo>
                  <a:pt x="347958" y="145294"/>
                </a:moveTo>
                <a:lnTo>
                  <a:pt x="493464" y="145294"/>
                </a:lnTo>
                <a:lnTo>
                  <a:pt x="493464" y="170556"/>
                </a:lnTo>
                <a:lnTo>
                  <a:pt x="347958" y="170556"/>
                </a:lnTo>
                <a:close/>
                <a:moveTo>
                  <a:pt x="113892" y="145294"/>
                </a:moveTo>
                <a:lnTo>
                  <a:pt x="259327" y="145294"/>
                </a:lnTo>
                <a:lnTo>
                  <a:pt x="259327" y="170556"/>
                </a:lnTo>
                <a:lnTo>
                  <a:pt x="113892" y="170556"/>
                </a:lnTo>
                <a:close/>
                <a:moveTo>
                  <a:pt x="347958" y="94699"/>
                </a:moveTo>
                <a:lnTo>
                  <a:pt x="385922" y="94699"/>
                </a:lnTo>
                <a:lnTo>
                  <a:pt x="385922" y="120032"/>
                </a:lnTo>
                <a:lnTo>
                  <a:pt x="347958" y="120032"/>
                </a:lnTo>
                <a:close/>
                <a:moveTo>
                  <a:pt x="113892" y="94699"/>
                </a:moveTo>
                <a:lnTo>
                  <a:pt x="151856" y="94699"/>
                </a:lnTo>
                <a:lnTo>
                  <a:pt x="151856" y="120032"/>
                </a:lnTo>
                <a:lnTo>
                  <a:pt x="113892" y="120032"/>
                </a:lnTo>
                <a:close/>
                <a:moveTo>
                  <a:pt x="25338" y="56848"/>
                </a:moveTo>
                <a:lnTo>
                  <a:pt x="25338" y="555880"/>
                </a:lnTo>
                <a:lnTo>
                  <a:pt x="582018" y="555880"/>
                </a:lnTo>
                <a:lnTo>
                  <a:pt x="582018" y="56848"/>
                </a:lnTo>
                <a:lnTo>
                  <a:pt x="550417" y="56848"/>
                </a:lnTo>
                <a:lnTo>
                  <a:pt x="550417" y="442183"/>
                </a:lnTo>
                <a:lnTo>
                  <a:pt x="550417" y="517981"/>
                </a:lnTo>
                <a:cubicBezTo>
                  <a:pt x="550417" y="524992"/>
                  <a:pt x="544723" y="530582"/>
                  <a:pt x="537795" y="530582"/>
                </a:cubicBezTo>
                <a:lnTo>
                  <a:pt x="303678" y="530582"/>
                </a:lnTo>
                <a:lnTo>
                  <a:pt x="69561" y="530582"/>
                </a:lnTo>
                <a:cubicBezTo>
                  <a:pt x="62633" y="530582"/>
                  <a:pt x="56939" y="524992"/>
                  <a:pt x="56939" y="517981"/>
                </a:cubicBezTo>
                <a:lnTo>
                  <a:pt x="56939" y="442183"/>
                </a:lnTo>
                <a:lnTo>
                  <a:pt x="56939" y="56848"/>
                </a:lnTo>
                <a:close/>
                <a:moveTo>
                  <a:pt x="82278" y="25297"/>
                </a:moveTo>
                <a:lnTo>
                  <a:pt x="82278" y="429582"/>
                </a:lnTo>
                <a:lnTo>
                  <a:pt x="525078" y="429582"/>
                </a:lnTo>
                <a:lnTo>
                  <a:pt x="525078" y="25297"/>
                </a:lnTo>
                <a:lnTo>
                  <a:pt x="357960" y="25297"/>
                </a:lnTo>
                <a:lnTo>
                  <a:pt x="316299" y="51258"/>
                </a:lnTo>
                <a:lnTo>
                  <a:pt x="316299" y="360038"/>
                </a:lnTo>
                <a:lnTo>
                  <a:pt x="291056" y="360038"/>
                </a:lnTo>
                <a:lnTo>
                  <a:pt x="291056" y="51258"/>
                </a:lnTo>
                <a:lnTo>
                  <a:pt x="249395" y="25297"/>
                </a:lnTo>
                <a:close/>
                <a:moveTo>
                  <a:pt x="69561" y="0"/>
                </a:moveTo>
                <a:lnTo>
                  <a:pt x="253096" y="0"/>
                </a:lnTo>
                <a:cubicBezTo>
                  <a:pt x="255469" y="0"/>
                  <a:pt x="257746" y="663"/>
                  <a:pt x="259739" y="1990"/>
                </a:cubicBezTo>
                <a:lnTo>
                  <a:pt x="303678" y="29372"/>
                </a:lnTo>
                <a:lnTo>
                  <a:pt x="347616" y="1990"/>
                </a:lnTo>
                <a:cubicBezTo>
                  <a:pt x="349609" y="663"/>
                  <a:pt x="351887" y="0"/>
                  <a:pt x="354259" y="0"/>
                </a:cubicBezTo>
                <a:lnTo>
                  <a:pt x="537795" y="0"/>
                </a:lnTo>
                <a:cubicBezTo>
                  <a:pt x="544723" y="0"/>
                  <a:pt x="550417" y="5685"/>
                  <a:pt x="550417" y="12696"/>
                </a:cubicBezTo>
                <a:lnTo>
                  <a:pt x="550417" y="31645"/>
                </a:lnTo>
                <a:lnTo>
                  <a:pt x="594735" y="31645"/>
                </a:lnTo>
                <a:cubicBezTo>
                  <a:pt x="601662" y="31645"/>
                  <a:pt x="607356" y="37236"/>
                  <a:pt x="607356" y="44247"/>
                </a:cubicBezTo>
                <a:lnTo>
                  <a:pt x="607356" y="568481"/>
                </a:lnTo>
                <a:cubicBezTo>
                  <a:pt x="607356" y="575492"/>
                  <a:pt x="601662" y="581177"/>
                  <a:pt x="594735" y="581177"/>
                </a:cubicBezTo>
                <a:lnTo>
                  <a:pt x="12621" y="581177"/>
                </a:lnTo>
                <a:cubicBezTo>
                  <a:pt x="5694" y="581177"/>
                  <a:pt x="0" y="575492"/>
                  <a:pt x="0" y="568481"/>
                </a:cubicBezTo>
                <a:lnTo>
                  <a:pt x="0" y="44247"/>
                </a:lnTo>
                <a:cubicBezTo>
                  <a:pt x="0" y="37236"/>
                  <a:pt x="5694" y="31645"/>
                  <a:pt x="12621" y="31645"/>
                </a:cubicBezTo>
                <a:lnTo>
                  <a:pt x="56939" y="31645"/>
                </a:lnTo>
                <a:lnTo>
                  <a:pt x="56939" y="12696"/>
                </a:lnTo>
                <a:cubicBezTo>
                  <a:pt x="56939" y="5685"/>
                  <a:pt x="62633" y="0"/>
                  <a:pt x="69561" y="0"/>
                </a:cubicBezTo>
                <a:close/>
              </a:path>
            </a:pathLst>
          </a:custGeom>
          <a:gradFill flip="none" rotWithShape="1">
            <a:gsLst>
              <a:gs pos="0">
                <a:srgbClr val="817599"/>
              </a:gs>
              <a:gs pos="50000">
                <a:srgbClr val="40386E"/>
              </a:gs>
              <a:gs pos="100000">
                <a:srgbClr val="151E4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POSans H" panose="00020600040101010101" pitchFamily="18" charset="-122"/>
            </a:endParaRPr>
          </a:p>
        </p:txBody>
      </p:sp>
      <p:sp>
        <p:nvSpPr>
          <p:cNvPr id="25" name="classroom-pc_73575"/>
          <p:cNvSpPr/>
          <p:nvPr>
            <p:custDataLst>
              <p:tags r:id="rId10"/>
            </p:custDataLst>
          </p:nvPr>
        </p:nvSpPr>
        <p:spPr>
          <a:xfrm>
            <a:off x="8793435" y="1562337"/>
            <a:ext cx="609685" cy="463129"/>
          </a:xfrm>
          <a:custGeom>
            <a:avLst/>
            <a:gdLst>
              <a:gd name="T0" fmla="*/ 2664 w 2711"/>
              <a:gd name="T1" fmla="*/ 1581 h 2062"/>
              <a:gd name="T2" fmla="*/ 909 w 2711"/>
              <a:gd name="T3" fmla="*/ 1581 h 2062"/>
              <a:gd name="T4" fmla="*/ 861 w 2711"/>
              <a:gd name="T5" fmla="*/ 1534 h 2062"/>
              <a:gd name="T6" fmla="*/ 861 w 2711"/>
              <a:gd name="T7" fmla="*/ 434 h 2062"/>
              <a:gd name="T8" fmla="*/ 909 w 2711"/>
              <a:gd name="T9" fmla="*/ 386 h 2062"/>
              <a:gd name="T10" fmla="*/ 2664 w 2711"/>
              <a:gd name="T11" fmla="*/ 386 h 2062"/>
              <a:gd name="T12" fmla="*/ 2711 w 2711"/>
              <a:gd name="T13" fmla="*/ 434 h 2062"/>
              <a:gd name="T14" fmla="*/ 2711 w 2711"/>
              <a:gd name="T15" fmla="*/ 1534 h 2062"/>
              <a:gd name="T16" fmla="*/ 2664 w 2711"/>
              <a:gd name="T17" fmla="*/ 1581 h 2062"/>
              <a:gd name="T18" fmla="*/ 2177 w 2711"/>
              <a:gd name="T19" fmla="*/ 1928 h 2062"/>
              <a:gd name="T20" fmla="*/ 2000 w 2711"/>
              <a:gd name="T21" fmla="*/ 1928 h 2062"/>
              <a:gd name="T22" fmla="*/ 2000 w 2711"/>
              <a:gd name="T23" fmla="*/ 1715 h 2062"/>
              <a:gd name="T24" fmla="*/ 1573 w 2711"/>
              <a:gd name="T25" fmla="*/ 1715 h 2062"/>
              <a:gd name="T26" fmla="*/ 1573 w 2711"/>
              <a:gd name="T27" fmla="*/ 1928 h 2062"/>
              <a:gd name="T28" fmla="*/ 1395 w 2711"/>
              <a:gd name="T29" fmla="*/ 1928 h 2062"/>
              <a:gd name="T30" fmla="*/ 1329 w 2711"/>
              <a:gd name="T31" fmla="*/ 1995 h 2062"/>
              <a:gd name="T32" fmla="*/ 1395 w 2711"/>
              <a:gd name="T33" fmla="*/ 2062 h 2062"/>
              <a:gd name="T34" fmla="*/ 1640 w 2711"/>
              <a:gd name="T35" fmla="*/ 2062 h 2062"/>
              <a:gd name="T36" fmla="*/ 1933 w 2711"/>
              <a:gd name="T37" fmla="*/ 2062 h 2062"/>
              <a:gd name="T38" fmla="*/ 2177 w 2711"/>
              <a:gd name="T39" fmla="*/ 2062 h 2062"/>
              <a:gd name="T40" fmla="*/ 2244 w 2711"/>
              <a:gd name="T41" fmla="*/ 1995 h 2062"/>
              <a:gd name="T42" fmla="*/ 2177 w 2711"/>
              <a:gd name="T43" fmla="*/ 1928 h 2062"/>
              <a:gd name="T44" fmla="*/ 1065 w 2711"/>
              <a:gd name="T45" fmla="*/ 253 h 2062"/>
              <a:gd name="T46" fmla="*/ 909 w 2711"/>
              <a:gd name="T47" fmla="*/ 253 h 2062"/>
              <a:gd name="T48" fmla="*/ 880 w 2711"/>
              <a:gd name="T49" fmla="*/ 255 h 2062"/>
              <a:gd name="T50" fmla="*/ 863 w 2711"/>
              <a:gd name="T51" fmla="*/ 253 h 2062"/>
              <a:gd name="T52" fmla="*/ 201 w 2711"/>
              <a:gd name="T53" fmla="*/ 253 h 2062"/>
              <a:gd name="T54" fmla="*/ 135 w 2711"/>
              <a:gd name="T55" fmla="*/ 320 h 2062"/>
              <a:gd name="T56" fmla="*/ 201 w 2711"/>
              <a:gd name="T57" fmla="*/ 386 h 2062"/>
              <a:gd name="T58" fmla="*/ 735 w 2711"/>
              <a:gd name="T59" fmla="*/ 386 h 2062"/>
              <a:gd name="T60" fmla="*/ 728 w 2711"/>
              <a:gd name="T61" fmla="*/ 434 h 2062"/>
              <a:gd name="T62" fmla="*/ 728 w 2711"/>
              <a:gd name="T63" fmla="*/ 558 h 2062"/>
              <a:gd name="T64" fmla="*/ 201 w 2711"/>
              <a:gd name="T65" fmla="*/ 558 h 2062"/>
              <a:gd name="T66" fmla="*/ 135 w 2711"/>
              <a:gd name="T67" fmla="*/ 624 h 2062"/>
              <a:gd name="T68" fmla="*/ 201 w 2711"/>
              <a:gd name="T69" fmla="*/ 691 h 2062"/>
              <a:gd name="T70" fmla="*/ 728 w 2711"/>
              <a:gd name="T71" fmla="*/ 691 h 2062"/>
              <a:gd name="T72" fmla="*/ 728 w 2711"/>
              <a:gd name="T73" fmla="*/ 863 h 2062"/>
              <a:gd name="T74" fmla="*/ 201 w 2711"/>
              <a:gd name="T75" fmla="*/ 863 h 2062"/>
              <a:gd name="T76" fmla="*/ 135 w 2711"/>
              <a:gd name="T77" fmla="*/ 929 h 2062"/>
              <a:gd name="T78" fmla="*/ 201 w 2711"/>
              <a:gd name="T79" fmla="*/ 996 h 2062"/>
              <a:gd name="T80" fmla="*/ 728 w 2711"/>
              <a:gd name="T81" fmla="*/ 996 h 2062"/>
              <a:gd name="T82" fmla="*/ 728 w 2711"/>
              <a:gd name="T83" fmla="*/ 1534 h 2062"/>
              <a:gd name="T84" fmla="*/ 909 w 2711"/>
              <a:gd name="T85" fmla="*/ 1715 h 2062"/>
              <a:gd name="T86" fmla="*/ 1065 w 2711"/>
              <a:gd name="T87" fmla="*/ 1715 h 2062"/>
              <a:gd name="T88" fmla="*/ 1065 w 2711"/>
              <a:gd name="T89" fmla="*/ 1995 h 2062"/>
              <a:gd name="T90" fmla="*/ 998 w 2711"/>
              <a:gd name="T91" fmla="*/ 2062 h 2062"/>
              <a:gd name="T92" fmla="*/ 67 w 2711"/>
              <a:gd name="T93" fmla="*/ 2062 h 2062"/>
              <a:gd name="T94" fmla="*/ 0 w 2711"/>
              <a:gd name="T95" fmla="*/ 1995 h 2062"/>
              <a:gd name="T96" fmla="*/ 0 w 2711"/>
              <a:gd name="T97" fmla="*/ 66 h 2062"/>
              <a:gd name="T98" fmla="*/ 67 w 2711"/>
              <a:gd name="T99" fmla="*/ 0 h 2062"/>
              <a:gd name="T100" fmla="*/ 998 w 2711"/>
              <a:gd name="T101" fmla="*/ 0 h 2062"/>
              <a:gd name="T102" fmla="*/ 1065 w 2711"/>
              <a:gd name="T103" fmla="*/ 66 h 2062"/>
              <a:gd name="T104" fmla="*/ 1065 w 2711"/>
              <a:gd name="T105" fmla="*/ 253 h 2062"/>
              <a:gd name="T106" fmla="*/ 430 w 2711"/>
              <a:gd name="T107" fmla="*/ 1569 h 2062"/>
              <a:gd name="T108" fmla="*/ 532 w 2711"/>
              <a:gd name="T109" fmla="*/ 1672 h 2062"/>
              <a:gd name="T110" fmla="*/ 635 w 2711"/>
              <a:gd name="T111" fmla="*/ 1569 h 2062"/>
              <a:gd name="T112" fmla="*/ 532 w 2711"/>
              <a:gd name="T113" fmla="*/ 1466 h 2062"/>
              <a:gd name="T114" fmla="*/ 430 w 2711"/>
              <a:gd name="T115" fmla="*/ 1569 h 2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711" h="2062">
                <a:moveTo>
                  <a:pt x="2664" y="1581"/>
                </a:moveTo>
                <a:lnTo>
                  <a:pt x="909" y="1581"/>
                </a:lnTo>
                <a:cubicBezTo>
                  <a:pt x="883" y="1581"/>
                  <a:pt x="861" y="1560"/>
                  <a:pt x="861" y="1534"/>
                </a:cubicBezTo>
                <a:lnTo>
                  <a:pt x="861" y="434"/>
                </a:lnTo>
                <a:cubicBezTo>
                  <a:pt x="861" y="407"/>
                  <a:pt x="883" y="386"/>
                  <a:pt x="909" y="386"/>
                </a:cubicBezTo>
                <a:lnTo>
                  <a:pt x="2664" y="386"/>
                </a:lnTo>
                <a:cubicBezTo>
                  <a:pt x="2690" y="386"/>
                  <a:pt x="2711" y="408"/>
                  <a:pt x="2711" y="434"/>
                </a:cubicBezTo>
                <a:lnTo>
                  <a:pt x="2711" y="1534"/>
                </a:lnTo>
                <a:cubicBezTo>
                  <a:pt x="2711" y="1560"/>
                  <a:pt x="2690" y="1581"/>
                  <a:pt x="2664" y="1581"/>
                </a:cubicBezTo>
                <a:close/>
                <a:moveTo>
                  <a:pt x="2177" y="1928"/>
                </a:moveTo>
                <a:lnTo>
                  <a:pt x="2000" y="1928"/>
                </a:lnTo>
                <a:lnTo>
                  <a:pt x="2000" y="1715"/>
                </a:lnTo>
                <a:lnTo>
                  <a:pt x="1573" y="1715"/>
                </a:lnTo>
                <a:lnTo>
                  <a:pt x="1573" y="1928"/>
                </a:lnTo>
                <a:lnTo>
                  <a:pt x="1395" y="1928"/>
                </a:lnTo>
                <a:cubicBezTo>
                  <a:pt x="1358" y="1928"/>
                  <a:pt x="1329" y="1958"/>
                  <a:pt x="1329" y="1995"/>
                </a:cubicBezTo>
                <a:cubicBezTo>
                  <a:pt x="1329" y="2032"/>
                  <a:pt x="1358" y="2062"/>
                  <a:pt x="1395" y="2062"/>
                </a:cubicBezTo>
                <a:lnTo>
                  <a:pt x="1640" y="2062"/>
                </a:lnTo>
                <a:lnTo>
                  <a:pt x="1933" y="2062"/>
                </a:lnTo>
                <a:lnTo>
                  <a:pt x="2177" y="2062"/>
                </a:lnTo>
                <a:cubicBezTo>
                  <a:pt x="2214" y="2062"/>
                  <a:pt x="2244" y="2032"/>
                  <a:pt x="2244" y="1995"/>
                </a:cubicBezTo>
                <a:cubicBezTo>
                  <a:pt x="2244" y="1958"/>
                  <a:pt x="2214" y="1928"/>
                  <a:pt x="2177" y="1928"/>
                </a:cubicBezTo>
                <a:close/>
                <a:moveTo>
                  <a:pt x="1065" y="253"/>
                </a:moveTo>
                <a:lnTo>
                  <a:pt x="909" y="253"/>
                </a:lnTo>
                <a:cubicBezTo>
                  <a:pt x="899" y="253"/>
                  <a:pt x="890" y="254"/>
                  <a:pt x="880" y="255"/>
                </a:cubicBezTo>
                <a:cubicBezTo>
                  <a:pt x="875" y="254"/>
                  <a:pt x="869" y="253"/>
                  <a:pt x="863" y="253"/>
                </a:cubicBezTo>
                <a:lnTo>
                  <a:pt x="201" y="253"/>
                </a:lnTo>
                <a:cubicBezTo>
                  <a:pt x="164" y="253"/>
                  <a:pt x="135" y="283"/>
                  <a:pt x="135" y="320"/>
                </a:cubicBezTo>
                <a:cubicBezTo>
                  <a:pt x="135" y="356"/>
                  <a:pt x="164" y="386"/>
                  <a:pt x="201" y="386"/>
                </a:cubicBezTo>
                <a:lnTo>
                  <a:pt x="735" y="386"/>
                </a:lnTo>
                <a:cubicBezTo>
                  <a:pt x="730" y="401"/>
                  <a:pt x="728" y="417"/>
                  <a:pt x="728" y="434"/>
                </a:cubicBezTo>
                <a:lnTo>
                  <a:pt x="728" y="558"/>
                </a:lnTo>
                <a:lnTo>
                  <a:pt x="201" y="558"/>
                </a:lnTo>
                <a:cubicBezTo>
                  <a:pt x="164" y="558"/>
                  <a:pt x="135" y="588"/>
                  <a:pt x="135" y="624"/>
                </a:cubicBezTo>
                <a:cubicBezTo>
                  <a:pt x="135" y="661"/>
                  <a:pt x="164" y="691"/>
                  <a:pt x="201" y="691"/>
                </a:cubicBezTo>
                <a:lnTo>
                  <a:pt x="728" y="691"/>
                </a:lnTo>
                <a:lnTo>
                  <a:pt x="728" y="863"/>
                </a:lnTo>
                <a:lnTo>
                  <a:pt x="201" y="863"/>
                </a:lnTo>
                <a:cubicBezTo>
                  <a:pt x="164" y="863"/>
                  <a:pt x="135" y="893"/>
                  <a:pt x="135" y="929"/>
                </a:cubicBezTo>
                <a:cubicBezTo>
                  <a:pt x="135" y="966"/>
                  <a:pt x="164" y="996"/>
                  <a:pt x="201" y="996"/>
                </a:cubicBezTo>
                <a:lnTo>
                  <a:pt x="728" y="996"/>
                </a:lnTo>
                <a:lnTo>
                  <a:pt x="728" y="1534"/>
                </a:lnTo>
                <a:cubicBezTo>
                  <a:pt x="728" y="1633"/>
                  <a:pt x="809" y="1715"/>
                  <a:pt x="909" y="1715"/>
                </a:cubicBezTo>
                <a:lnTo>
                  <a:pt x="1065" y="1715"/>
                </a:lnTo>
                <a:lnTo>
                  <a:pt x="1065" y="1995"/>
                </a:lnTo>
                <a:cubicBezTo>
                  <a:pt x="1065" y="2032"/>
                  <a:pt x="1035" y="2062"/>
                  <a:pt x="998" y="2062"/>
                </a:cubicBezTo>
                <a:lnTo>
                  <a:pt x="67" y="2062"/>
                </a:lnTo>
                <a:cubicBezTo>
                  <a:pt x="30" y="2062"/>
                  <a:pt x="0" y="2032"/>
                  <a:pt x="0" y="1995"/>
                </a:cubicBezTo>
                <a:lnTo>
                  <a:pt x="0" y="66"/>
                </a:lnTo>
                <a:cubicBezTo>
                  <a:pt x="0" y="29"/>
                  <a:pt x="30" y="0"/>
                  <a:pt x="67" y="0"/>
                </a:cubicBezTo>
                <a:lnTo>
                  <a:pt x="998" y="0"/>
                </a:lnTo>
                <a:cubicBezTo>
                  <a:pt x="1035" y="0"/>
                  <a:pt x="1065" y="29"/>
                  <a:pt x="1065" y="66"/>
                </a:cubicBezTo>
                <a:lnTo>
                  <a:pt x="1065" y="253"/>
                </a:lnTo>
                <a:close/>
                <a:moveTo>
                  <a:pt x="430" y="1569"/>
                </a:moveTo>
                <a:cubicBezTo>
                  <a:pt x="430" y="1626"/>
                  <a:pt x="476" y="1672"/>
                  <a:pt x="532" y="1672"/>
                </a:cubicBezTo>
                <a:cubicBezTo>
                  <a:pt x="589" y="1672"/>
                  <a:pt x="635" y="1626"/>
                  <a:pt x="635" y="1569"/>
                </a:cubicBezTo>
                <a:cubicBezTo>
                  <a:pt x="635" y="1512"/>
                  <a:pt x="589" y="1466"/>
                  <a:pt x="532" y="1466"/>
                </a:cubicBezTo>
                <a:cubicBezTo>
                  <a:pt x="476" y="1466"/>
                  <a:pt x="430" y="1512"/>
                  <a:pt x="430" y="1569"/>
                </a:cubicBezTo>
                <a:close/>
              </a:path>
            </a:pathLst>
          </a:custGeom>
          <a:gradFill flip="none" rotWithShape="1">
            <a:gsLst>
              <a:gs pos="0">
                <a:srgbClr val="817599"/>
              </a:gs>
              <a:gs pos="50000">
                <a:srgbClr val="40386E"/>
              </a:gs>
              <a:gs pos="100000">
                <a:srgbClr val="151E4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POSans H" panose="00020600040101010101" pitchFamily="18" charset="-122"/>
            </a:endParaRPr>
          </a:p>
        </p:txBody>
      </p:sp>
      <p:sp>
        <p:nvSpPr>
          <p:cNvPr id="35" name="文本框 34"/>
          <p:cNvSpPr txBox="1"/>
          <p:nvPr>
            <p:custDataLst>
              <p:tags r:id="rId11"/>
            </p:custDataLst>
          </p:nvPr>
        </p:nvSpPr>
        <p:spPr>
          <a:xfrm>
            <a:off x="4552024" y="2794832"/>
            <a:ext cx="2837751" cy="1783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auto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/>
                </a:solidFill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数据预处理</a:t>
            </a:r>
            <a:endParaRPr lang="zh-CN" altLang="en-US" dirty="0">
              <a:solidFill>
                <a:prstClr val="black"/>
              </a:solidFill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  <a:p>
            <a:pPr marL="285750" indent="-285750" algn="just" fontAlgn="auto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prstClr val="black"/>
                </a:solidFill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LightGBM</a:t>
            </a:r>
            <a:r>
              <a:rPr lang="zh-CN" altLang="en-US" dirty="0">
                <a:solidFill>
                  <a:prstClr val="black"/>
                </a:solidFill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模型实现</a:t>
            </a:r>
            <a:endParaRPr lang="zh-CN" altLang="en-US" dirty="0">
              <a:solidFill>
                <a:prstClr val="black"/>
              </a:solidFill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  <a:p>
            <a:pPr marL="285750" indent="-285750" algn="just" fontAlgn="auto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LightGBM</a:t>
            </a:r>
            <a:r>
              <a:rPr lang="zh-CN" altLang="en-US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模型调参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  <a:p>
            <a:pPr marL="285750" indent="-285750" algn="just" fontAlgn="auto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汇报</a:t>
            </a:r>
            <a:r>
              <a:rPr lang="en-US" altLang="zh-CN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PPT</a:t>
            </a:r>
            <a:r>
              <a:rPr lang="zh-CN" altLang="en-US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制作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  <a:p>
            <a:pPr marL="285750" marR="0" lvl="0" indent="-285750" algn="just" defTabSz="914400" rtl="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36" name="文本框 35"/>
          <p:cNvSpPr txBox="1"/>
          <p:nvPr>
            <p:custDataLst>
              <p:tags r:id="rId12"/>
            </p:custDataLst>
          </p:nvPr>
        </p:nvSpPr>
        <p:spPr>
          <a:xfrm>
            <a:off x="8710605" y="2794832"/>
            <a:ext cx="2837751" cy="1430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auto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/>
                </a:solidFill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数据预处理</a:t>
            </a:r>
            <a:endParaRPr lang="zh-CN" altLang="en-US" dirty="0">
              <a:solidFill>
                <a:prstClr val="black"/>
              </a:solidFill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  <a:p>
            <a:pPr marL="285750" indent="-285750" algn="just" fontAlgn="auto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/>
                </a:solidFill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文档撰写</a:t>
            </a:r>
            <a:endParaRPr lang="zh-CN" altLang="en-US" dirty="0">
              <a:solidFill>
                <a:prstClr val="black"/>
              </a:solidFill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  <a:p>
            <a:pPr marL="285750" indent="-285750" algn="just" fontAlgn="auto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汇报</a:t>
            </a:r>
            <a:r>
              <a:rPr lang="en-US" altLang="zh-CN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PPT</a:t>
            </a:r>
            <a:r>
              <a:rPr lang="zh-CN" altLang="en-US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制作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  <a:p>
            <a:pPr marL="285750" marR="0" lvl="0" indent="-285750" algn="just" defTabSz="914400" rtl="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37" name="矩形 36"/>
          <p:cNvSpPr/>
          <p:nvPr>
            <p:custDataLst>
              <p:tags r:id="rId13"/>
            </p:custDataLst>
          </p:nvPr>
        </p:nvSpPr>
        <p:spPr>
          <a:xfrm>
            <a:off x="0" y="6606066"/>
            <a:ext cx="12191982" cy="277635"/>
          </a:xfrm>
          <a:prstGeom prst="rect">
            <a:avLst/>
          </a:prstGeom>
          <a:gradFill flip="none" rotWithShape="1">
            <a:gsLst>
              <a:gs pos="27000">
                <a:srgbClr val="40386E"/>
              </a:gs>
              <a:gs pos="100000">
                <a:srgbClr val="151E49"/>
              </a:gs>
              <a:gs pos="1000">
                <a:srgbClr val="81759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898"/>
            <a:ext cx="12192000" cy="4479402"/>
            <a:chOff x="-874712" y="-2536305"/>
            <a:chExt cx="12192000" cy="4479402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1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>
            <a:xfrm>
              <a:off x="-874712" y="-2536305"/>
              <a:ext cx="12192000" cy="4043654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2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>
            <a:xfrm flipV="1">
              <a:off x="-874712" y="1504125"/>
              <a:ext cx="12192000" cy="438972"/>
            </a:xfrm>
            <a:prstGeom prst="rect">
              <a:avLst/>
            </a:prstGeom>
          </p:spPr>
        </p:pic>
      </p:grpSp>
      <p:sp>
        <p:nvSpPr>
          <p:cNvPr id="3" name="矩形 2"/>
          <p:cNvSpPr/>
          <p:nvPr/>
        </p:nvSpPr>
        <p:spPr>
          <a:xfrm>
            <a:off x="0" y="898"/>
            <a:ext cx="12191982" cy="4479402"/>
          </a:xfrm>
          <a:prstGeom prst="rect">
            <a:avLst/>
          </a:prstGeom>
          <a:gradFill flip="none" rotWithShape="1">
            <a:gsLst>
              <a:gs pos="0">
                <a:srgbClr val="4C4385">
                  <a:alpha val="55000"/>
                </a:srgbClr>
              </a:gs>
              <a:gs pos="100000">
                <a:srgbClr val="151A5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-1372411" y="946685"/>
            <a:ext cx="14936822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FFFFFF">
                        <a:alpha val="0"/>
                      </a:srgbClr>
                    </a:gs>
                    <a:gs pos="21000">
                      <a:srgbClr val="FFFFFF">
                        <a:alpha val="6400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Hanson" pitchFamily="2" charset="0"/>
                <a:ea typeface="思源黑体 CN Regular" panose="020B0500000000000000" pitchFamily="34" charset="-122"/>
                <a:cs typeface="+mn-cs"/>
              </a:rPr>
              <a:t>PART 02</a:t>
            </a:r>
            <a:endParaRPr kumimoji="0" lang="zh-CN" altLang="en-US" sz="120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100000">
                    <a:srgbClr val="FFFFFF">
                      <a:alpha val="0"/>
                    </a:srgbClr>
                  </a:gs>
                  <a:gs pos="21000">
                    <a:srgbClr val="FFFFFF">
                      <a:alpha val="64000"/>
                    </a:srgb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Hanson" pitchFamily="2" charset="0"/>
              <a:ea typeface="思源黑体 CN Regular" panose="020B0500000000000000" pitchFamily="34" charset="-122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223756" y="2813418"/>
            <a:ext cx="56692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5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数据分析及预处理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250964" y="5172350"/>
            <a:ext cx="12693928" cy="1536377"/>
            <a:chOff x="-250964" y="5172350"/>
            <a:chExt cx="12693928" cy="153637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>
              <a:off x="-250964" y="6621054"/>
              <a:ext cx="12693928" cy="58449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 rotWithShape="1">
            <a:blip r:embed="rId4" cstate="screen"/>
            <a:srcRect/>
            <a:stretch>
              <a:fillRect/>
            </a:stretch>
          </p:blipFill>
          <p:spPr>
            <a:xfrm>
              <a:off x="-250964" y="5172350"/>
              <a:ext cx="12693928" cy="1477929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>
              <a:off x="-250964" y="6650278"/>
              <a:ext cx="12693928" cy="58449"/>
            </a:xfrm>
            <a:prstGeom prst="rect">
              <a:avLst/>
            </a:prstGeom>
          </p:spPr>
        </p:pic>
      </p:grpSp>
      <p:sp>
        <p:nvSpPr>
          <p:cNvPr id="25" name="文本框 24"/>
          <p:cNvSpPr txBox="1"/>
          <p:nvPr>
            <p:custDataLst>
              <p:tags r:id="rId5"/>
            </p:custDataLst>
          </p:nvPr>
        </p:nvSpPr>
        <p:spPr>
          <a:xfrm>
            <a:off x="4893281" y="3911003"/>
            <a:ext cx="2406015" cy="18415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Data analysis and preprocessing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单圆角 7"/>
          <p:cNvSpPr/>
          <p:nvPr/>
        </p:nvSpPr>
        <p:spPr>
          <a:xfrm flipV="1">
            <a:off x="0" y="-2"/>
            <a:ext cx="12192000" cy="2706156"/>
          </a:xfrm>
          <a:prstGeom prst="round1Rect">
            <a:avLst>
              <a:gd name="adj" fmla="val 1864"/>
            </a:avLst>
          </a:prstGeom>
          <a:gradFill>
            <a:gsLst>
              <a:gs pos="0">
                <a:srgbClr val="817599"/>
              </a:gs>
              <a:gs pos="90000">
                <a:srgbClr val="151E4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OPPOSans H" panose="00020600040101010101" pitchFamily="18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 cstate="screen">
            <a:alphaModFix amt="10000"/>
            <a:lum bright="70000" contrast="-70000"/>
          </a:blip>
          <a:stretch>
            <a:fillRect/>
          </a:stretch>
        </p:blipFill>
        <p:spPr>
          <a:xfrm>
            <a:off x="6641819" y="-1489011"/>
            <a:ext cx="6858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71760" y="383023"/>
            <a:ext cx="1219200" cy="36893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数据分析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254856" y="208345"/>
            <a:ext cx="493716" cy="55826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33170" y="908050"/>
            <a:ext cx="7411720" cy="1553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spcBef>
                <a:spcPts val="600"/>
              </a:spcBef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在获得训练集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(train.csv)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和测试集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(test.csv)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后，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spcBef>
                <a:spcPts val="600"/>
              </a:spcBef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首先进行数据分析，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spcBef>
                <a:spcPts val="600"/>
              </a:spcBef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通过查看数据集的特征类型与统计信息，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spcBef>
                <a:spcPts val="600"/>
              </a:spcBef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可确认得到以下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信息：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33170" y="3060700"/>
            <a:ext cx="4064635" cy="742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数据基本完整：检查缺失值情况，发现无缺失值问题，无需额外填补。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016750" y="3060700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特征类型多为类别型：类别特征包括性别、饮食偏好等。这些特征需要转化为适合模型处理的数值格式</a:t>
            </a:r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6096000" y="2757170"/>
            <a:ext cx="0" cy="4033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55" y="3803650"/>
            <a:ext cx="2313305" cy="28257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795" y="3803650"/>
            <a:ext cx="2110105" cy="282511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7655" y="4004945"/>
            <a:ext cx="2282825" cy="26244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231493" y="208345"/>
            <a:ext cx="517079" cy="5440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71760" y="383023"/>
            <a:ext cx="1524000" cy="36893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solidFill>
                  <a:srgbClr val="151E49"/>
                </a:solidFill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数据</a:t>
            </a:r>
            <a:r>
              <a:rPr lang="zh-CN" altLang="en-US" sz="2400" dirty="0">
                <a:solidFill>
                  <a:srgbClr val="151E49"/>
                </a:solidFill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预处理</a:t>
            </a:r>
            <a:endParaRPr lang="zh-CN" altLang="en-US" sz="2400" dirty="0">
              <a:solidFill>
                <a:srgbClr val="151E49"/>
              </a:solidFill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2"/>
            </p:custDataLst>
          </p:nvPr>
        </p:nvSpPr>
        <p:spPr>
          <a:xfrm>
            <a:off x="800100" y="1967230"/>
            <a:ext cx="6628130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将诸如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"Gender"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"FAVC"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"CAEC"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等文本类别特征使用独热编码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(One-Hot Encoding)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转换为数值形式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  <a:p>
            <a:pPr indent="0" algn="just"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保证模型能处理这些离散特征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96900" y="1132205"/>
            <a:ext cx="2073910" cy="566420"/>
            <a:chOff x="1124" y="2312"/>
            <a:chExt cx="3266" cy="892"/>
          </a:xfrm>
        </p:grpSpPr>
        <p:sp>
          <p:nvSpPr>
            <p:cNvPr id="15" name="文本框 14"/>
            <p:cNvSpPr txBox="1"/>
            <p:nvPr>
              <p:custDataLst>
                <p:tags r:id="rId3"/>
              </p:custDataLst>
            </p:nvPr>
          </p:nvSpPr>
          <p:spPr>
            <a:xfrm>
              <a:off x="2470" y="2444"/>
              <a:ext cx="1920" cy="581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151A59">
                          <a:shade val="30000"/>
                          <a:satMod val="115000"/>
                        </a:srgbClr>
                      </a:gs>
                      <a:gs pos="50000">
                        <a:srgbClr val="151A59">
                          <a:shade val="67500"/>
                          <a:satMod val="115000"/>
                        </a:srgbClr>
                      </a:gs>
                      <a:gs pos="100000">
                        <a:srgbClr val="151A59">
                          <a:shade val="100000"/>
                          <a:satMod val="115000"/>
                        </a:srgbClr>
                      </a:gs>
                    </a:gsLst>
                    <a:path path="circle">
                      <a:fillToRect l="100000" b="100000"/>
                    </a:path>
                    <a:tileRect t="-100000" r="-100000"/>
                  </a:gradFill>
                  <a:effectLst/>
                  <a:uLnTx/>
                  <a:uFillTx/>
                  <a:latin typeface="+mj-ea"/>
                  <a:ea typeface="+mj-ea"/>
                  <a:cs typeface="阿里巴巴普惠体 2.0 105 Heavy" panose="00020600040101010101" pitchFamily="18" charset="-122"/>
                  <a:sym typeface="OPPOSans M" panose="00020600040101010101" pitchFamily="18" charset="-122"/>
                </a:rPr>
                <a:t>类别编码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151A59">
                        <a:shade val="30000"/>
                        <a:satMod val="115000"/>
                      </a:srgbClr>
                    </a:gs>
                    <a:gs pos="50000">
                      <a:srgbClr val="151A59">
                        <a:shade val="67500"/>
                        <a:satMod val="115000"/>
                      </a:srgbClr>
                    </a:gs>
                    <a:gs pos="100000">
                      <a:srgbClr val="151A59">
                        <a:shade val="100000"/>
                        <a:satMod val="115000"/>
                      </a:srgbClr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endParaRPr>
            </a:p>
          </p:txBody>
        </p:sp>
        <p:sp>
          <p:nvSpPr>
            <p:cNvPr id="23" name="study-notes_42962"/>
            <p:cNvSpPr/>
            <p:nvPr>
              <p:custDataLst>
                <p:tags r:id="rId4"/>
              </p:custDataLst>
            </p:nvPr>
          </p:nvSpPr>
          <p:spPr>
            <a:xfrm>
              <a:off x="1124" y="2312"/>
              <a:ext cx="960" cy="893"/>
            </a:xfrm>
            <a:custGeom>
              <a:avLst/>
              <a:gdLst>
                <a:gd name="connsiteX0" fmla="*/ 80464 w 542555"/>
                <a:gd name="connsiteY0" fmla="*/ 402778 h 504622"/>
                <a:gd name="connsiteX1" fmla="*/ 384617 w 542555"/>
                <a:gd name="connsiteY1" fmla="*/ 402778 h 504622"/>
                <a:gd name="connsiteX2" fmla="*/ 384617 w 542555"/>
                <a:gd name="connsiteY2" fmla="*/ 425768 h 504622"/>
                <a:gd name="connsiteX3" fmla="*/ 80464 w 542555"/>
                <a:gd name="connsiteY3" fmla="*/ 425768 h 504622"/>
                <a:gd name="connsiteX4" fmla="*/ 476530 w 542555"/>
                <a:gd name="connsiteY4" fmla="*/ 395670 h 504622"/>
                <a:gd name="connsiteX5" fmla="*/ 453565 w 542555"/>
                <a:gd name="connsiteY5" fmla="*/ 401404 h 504622"/>
                <a:gd name="connsiteX6" fmla="*/ 453565 w 542555"/>
                <a:gd name="connsiteY6" fmla="*/ 427208 h 504622"/>
                <a:gd name="connsiteX7" fmla="*/ 479401 w 542555"/>
                <a:gd name="connsiteY7" fmla="*/ 422908 h 504622"/>
                <a:gd name="connsiteX8" fmla="*/ 80464 w 542555"/>
                <a:gd name="connsiteY8" fmla="*/ 355419 h 504622"/>
                <a:gd name="connsiteX9" fmla="*/ 384617 w 542555"/>
                <a:gd name="connsiteY9" fmla="*/ 355419 h 504622"/>
                <a:gd name="connsiteX10" fmla="*/ 384617 w 542555"/>
                <a:gd name="connsiteY10" fmla="*/ 379788 h 504622"/>
                <a:gd name="connsiteX11" fmla="*/ 80464 w 542555"/>
                <a:gd name="connsiteY11" fmla="*/ 379788 h 504622"/>
                <a:gd name="connsiteX12" fmla="*/ 80464 w 542555"/>
                <a:gd name="connsiteY12" fmla="*/ 303923 h 504622"/>
                <a:gd name="connsiteX13" fmla="*/ 384617 w 542555"/>
                <a:gd name="connsiteY13" fmla="*/ 303923 h 504622"/>
                <a:gd name="connsiteX14" fmla="*/ 384617 w 542555"/>
                <a:gd name="connsiteY14" fmla="*/ 326913 h 504622"/>
                <a:gd name="connsiteX15" fmla="*/ 80464 w 542555"/>
                <a:gd name="connsiteY15" fmla="*/ 326913 h 504622"/>
                <a:gd name="connsiteX16" fmla="*/ 163686 w 542555"/>
                <a:gd name="connsiteY16" fmla="*/ 235184 h 504622"/>
                <a:gd name="connsiteX17" fmla="*/ 384616 w 542555"/>
                <a:gd name="connsiteY17" fmla="*/ 235184 h 504622"/>
                <a:gd name="connsiteX18" fmla="*/ 384616 w 542555"/>
                <a:gd name="connsiteY18" fmla="*/ 257944 h 504622"/>
                <a:gd name="connsiteX19" fmla="*/ 163686 w 542555"/>
                <a:gd name="connsiteY19" fmla="*/ 257944 h 504622"/>
                <a:gd name="connsiteX20" fmla="*/ 479401 w 542555"/>
                <a:gd name="connsiteY20" fmla="*/ 232241 h 504622"/>
                <a:gd name="connsiteX21" fmla="*/ 496625 w 542555"/>
                <a:gd name="connsiteY21" fmla="*/ 364131 h 504622"/>
                <a:gd name="connsiteX22" fmla="*/ 512413 w 542555"/>
                <a:gd name="connsiteY22" fmla="*/ 359830 h 504622"/>
                <a:gd name="connsiteX23" fmla="*/ 453565 w 542555"/>
                <a:gd name="connsiteY23" fmla="*/ 226506 h 504622"/>
                <a:gd name="connsiteX24" fmla="*/ 453565 w 542555"/>
                <a:gd name="connsiteY24" fmla="*/ 375599 h 504622"/>
                <a:gd name="connsiteX25" fmla="*/ 472224 w 542555"/>
                <a:gd name="connsiteY25" fmla="*/ 371299 h 504622"/>
                <a:gd name="connsiteX26" fmla="*/ 163686 w 542555"/>
                <a:gd name="connsiteY26" fmla="*/ 183457 h 504622"/>
                <a:gd name="connsiteX27" fmla="*/ 384616 w 542555"/>
                <a:gd name="connsiteY27" fmla="*/ 183457 h 504622"/>
                <a:gd name="connsiteX28" fmla="*/ 384616 w 542555"/>
                <a:gd name="connsiteY28" fmla="*/ 207826 h 504622"/>
                <a:gd name="connsiteX29" fmla="*/ 163686 w 542555"/>
                <a:gd name="connsiteY29" fmla="*/ 207826 h 504622"/>
                <a:gd name="connsiteX30" fmla="*/ 71785 w 542555"/>
                <a:gd name="connsiteY30" fmla="*/ 154720 h 504622"/>
                <a:gd name="connsiteX31" fmla="*/ 64601 w 542555"/>
                <a:gd name="connsiteY31" fmla="*/ 171944 h 504622"/>
                <a:gd name="connsiteX32" fmla="*/ 90464 w 542555"/>
                <a:gd name="connsiteY32" fmla="*/ 202085 h 504622"/>
                <a:gd name="connsiteX33" fmla="*/ 99085 w 542555"/>
                <a:gd name="connsiteY33" fmla="*/ 202085 h 504622"/>
                <a:gd name="connsiteX34" fmla="*/ 78969 w 542555"/>
                <a:gd name="connsiteY34" fmla="*/ 207826 h 504622"/>
                <a:gd name="connsiteX35" fmla="*/ 54543 w 542555"/>
                <a:gd name="connsiteY35" fmla="*/ 177685 h 504622"/>
                <a:gd name="connsiteX36" fmla="*/ 71785 w 542555"/>
                <a:gd name="connsiteY36" fmla="*/ 154720 h 504622"/>
                <a:gd name="connsiteX37" fmla="*/ 88913 w 542555"/>
                <a:gd name="connsiteY37" fmla="*/ 149082 h 504622"/>
                <a:gd name="connsiteX38" fmla="*/ 116214 w 542555"/>
                <a:gd name="connsiteY38" fmla="*/ 167721 h 504622"/>
                <a:gd name="connsiteX39" fmla="*/ 98971 w 542555"/>
                <a:gd name="connsiteY39" fmla="*/ 196398 h 504622"/>
                <a:gd name="connsiteX40" fmla="*/ 70234 w 542555"/>
                <a:gd name="connsiteY40" fmla="*/ 179192 h 504622"/>
                <a:gd name="connsiteX41" fmla="*/ 88913 w 542555"/>
                <a:gd name="connsiteY41" fmla="*/ 149082 h 504622"/>
                <a:gd name="connsiteX42" fmla="*/ 24400 w 542555"/>
                <a:gd name="connsiteY42" fmla="*/ 124722 h 504622"/>
                <a:gd name="connsiteX43" fmla="*/ 24400 w 542555"/>
                <a:gd name="connsiteY43" fmla="*/ 465915 h 504622"/>
                <a:gd name="connsiteX44" fmla="*/ 429164 w 542555"/>
                <a:gd name="connsiteY44" fmla="*/ 465915 h 504622"/>
                <a:gd name="connsiteX45" fmla="*/ 429164 w 542555"/>
                <a:gd name="connsiteY45" fmla="*/ 124722 h 504622"/>
                <a:gd name="connsiteX46" fmla="*/ 434905 w 542555"/>
                <a:gd name="connsiteY46" fmla="*/ 86015 h 504622"/>
                <a:gd name="connsiteX47" fmla="*/ 324385 w 542555"/>
                <a:gd name="connsiteY47" fmla="*/ 100351 h 504622"/>
                <a:gd name="connsiteX48" fmla="*/ 436341 w 542555"/>
                <a:gd name="connsiteY48" fmla="*/ 100351 h 504622"/>
                <a:gd name="connsiteX49" fmla="*/ 426293 w 542555"/>
                <a:gd name="connsiteY49" fmla="*/ 30105 h 504622"/>
                <a:gd name="connsiteX50" fmla="*/ 182287 w 542555"/>
                <a:gd name="connsiteY50" fmla="*/ 94617 h 504622"/>
                <a:gd name="connsiteX51" fmla="*/ 434905 w 542555"/>
                <a:gd name="connsiteY51" fmla="*/ 60211 h 504622"/>
                <a:gd name="connsiteX52" fmla="*/ 443517 w 542555"/>
                <a:gd name="connsiteY52" fmla="*/ 0 h 504622"/>
                <a:gd name="connsiteX53" fmla="*/ 542555 w 542555"/>
                <a:gd name="connsiteY53" fmla="*/ 378466 h 504622"/>
                <a:gd name="connsiteX54" fmla="*/ 499495 w 542555"/>
                <a:gd name="connsiteY54" fmla="*/ 388502 h 504622"/>
                <a:gd name="connsiteX55" fmla="*/ 508107 w 542555"/>
                <a:gd name="connsiteY55" fmla="*/ 444411 h 504622"/>
                <a:gd name="connsiteX56" fmla="*/ 453565 w 542555"/>
                <a:gd name="connsiteY56" fmla="*/ 451579 h 504622"/>
                <a:gd name="connsiteX57" fmla="*/ 453565 w 542555"/>
                <a:gd name="connsiteY57" fmla="*/ 490286 h 504622"/>
                <a:gd name="connsiteX58" fmla="*/ 163628 w 542555"/>
                <a:gd name="connsiteY58" fmla="*/ 490286 h 504622"/>
                <a:gd name="connsiteX59" fmla="*/ 57413 w 542555"/>
                <a:gd name="connsiteY59" fmla="*/ 504622 h 504622"/>
                <a:gd name="connsiteX60" fmla="*/ 55978 w 542555"/>
                <a:gd name="connsiteY60" fmla="*/ 490286 h 504622"/>
                <a:gd name="connsiteX61" fmla="*/ 0 w 542555"/>
                <a:gd name="connsiteY61" fmla="*/ 490286 h 504622"/>
                <a:gd name="connsiteX62" fmla="*/ 0 w 542555"/>
                <a:gd name="connsiteY62" fmla="*/ 100351 h 504622"/>
                <a:gd name="connsiteX63" fmla="*/ 61719 w 542555"/>
                <a:gd name="connsiteY63" fmla="*/ 100351 h 5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42555" h="504622">
                  <a:moveTo>
                    <a:pt x="80464" y="402778"/>
                  </a:moveTo>
                  <a:lnTo>
                    <a:pt x="384617" y="402778"/>
                  </a:lnTo>
                  <a:lnTo>
                    <a:pt x="384617" y="425768"/>
                  </a:lnTo>
                  <a:lnTo>
                    <a:pt x="80464" y="425768"/>
                  </a:lnTo>
                  <a:close/>
                  <a:moveTo>
                    <a:pt x="476530" y="395670"/>
                  </a:moveTo>
                  <a:lnTo>
                    <a:pt x="453565" y="401404"/>
                  </a:lnTo>
                  <a:lnTo>
                    <a:pt x="453565" y="427208"/>
                  </a:lnTo>
                  <a:lnTo>
                    <a:pt x="479401" y="422908"/>
                  </a:lnTo>
                  <a:close/>
                  <a:moveTo>
                    <a:pt x="80464" y="355419"/>
                  </a:moveTo>
                  <a:lnTo>
                    <a:pt x="384617" y="355419"/>
                  </a:lnTo>
                  <a:lnTo>
                    <a:pt x="384617" y="379788"/>
                  </a:lnTo>
                  <a:lnTo>
                    <a:pt x="80464" y="379788"/>
                  </a:lnTo>
                  <a:close/>
                  <a:moveTo>
                    <a:pt x="80464" y="303923"/>
                  </a:moveTo>
                  <a:lnTo>
                    <a:pt x="384617" y="303923"/>
                  </a:lnTo>
                  <a:lnTo>
                    <a:pt x="384617" y="326913"/>
                  </a:lnTo>
                  <a:lnTo>
                    <a:pt x="80464" y="326913"/>
                  </a:lnTo>
                  <a:close/>
                  <a:moveTo>
                    <a:pt x="163686" y="235184"/>
                  </a:moveTo>
                  <a:lnTo>
                    <a:pt x="384616" y="235184"/>
                  </a:lnTo>
                  <a:lnTo>
                    <a:pt x="384616" y="257944"/>
                  </a:lnTo>
                  <a:lnTo>
                    <a:pt x="163686" y="257944"/>
                  </a:lnTo>
                  <a:close/>
                  <a:moveTo>
                    <a:pt x="479401" y="232241"/>
                  </a:moveTo>
                  <a:lnTo>
                    <a:pt x="496625" y="364131"/>
                  </a:lnTo>
                  <a:lnTo>
                    <a:pt x="512413" y="359830"/>
                  </a:lnTo>
                  <a:close/>
                  <a:moveTo>
                    <a:pt x="453565" y="226506"/>
                  </a:moveTo>
                  <a:lnTo>
                    <a:pt x="453565" y="375599"/>
                  </a:lnTo>
                  <a:lnTo>
                    <a:pt x="472224" y="371299"/>
                  </a:lnTo>
                  <a:close/>
                  <a:moveTo>
                    <a:pt x="163686" y="183457"/>
                  </a:moveTo>
                  <a:lnTo>
                    <a:pt x="384616" y="183457"/>
                  </a:lnTo>
                  <a:lnTo>
                    <a:pt x="384616" y="207826"/>
                  </a:lnTo>
                  <a:lnTo>
                    <a:pt x="163686" y="207826"/>
                  </a:lnTo>
                  <a:close/>
                  <a:moveTo>
                    <a:pt x="71785" y="154720"/>
                  </a:moveTo>
                  <a:cubicBezTo>
                    <a:pt x="67475" y="159026"/>
                    <a:pt x="64601" y="164767"/>
                    <a:pt x="64601" y="171944"/>
                  </a:cubicBezTo>
                  <a:cubicBezTo>
                    <a:pt x="63164" y="186297"/>
                    <a:pt x="74659" y="200650"/>
                    <a:pt x="90464" y="202085"/>
                  </a:cubicBezTo>
                  <a:cubicBezTo>
                    <a:pt x="93338" y="202085"/>
                    <a:pt x="96212" y="202085"/>
                    <a:pt x="99085" y="202085"/>
                  </a:cubicBezTo>
                  <a:cubicBezTo>
                    <a:pt x="93338" y="206391"/>
                    <a:pt x="87590" y="207826"/>
                    <a:pt x="78969" y="207826"/>
                  </a:cubicBezTo>
                  <a:cubicBezTo>
                    <a:pt x="64601" y="206391"/>
                    <a:pt x="53106" y="192038"/>
                    <a:pt x="54543" y="177685"/>
                  </a:cubicBezTo>
                  <a:cubicBezTo>
                    <a:pt x="55979" y="167638"/>
                    <a:pt x="63164" y="159026"/>
                    <a:pt x="71785" y="154720"/>
                  </a:cubicBezTo>
                  <a:close/>
                  <a:moveTo>
                    <a:pt x="88913" y="149082"/>
                  </a:moveTo>
                  <a:cubicBezTo>
                    <a:pt x="101845" y="146214"/>
                    <a:pt x="113340" y="154817"/>
                    <a:pt x="116214" y="167721"/>
                  </a:cubicBezTo>
                  <a:cubicBezTo>
                    <a:pt x="119087" y="182059"/>
                    <a:pt x="111903" y="193530"/>
                    <a:pt x="98971" y="196398"/>
                  </a:cubicBezTo>
                  <a:cubicBezTo>
                    <a:pt x="86039" y="200699"/>
                    <a:pt x="73108" y="192096"/>
                    <a:pt x="70234" y="179192"/>
                  </a:cubicBezTo>
                  <a:cubicBezTo>
                    <a:pt x="67360" y="166287"/>
                    <a:pt x="75981" y="153383"/>
                    <a:pt x="88913" y="149082"/>
                  </a:cubicBezTo>
                  <a:close/>
                  <a:moveTo>
                    <a:pt x="24400" y="124722"/>
                  </a:moveTo>
                  <a:lnTo>
                    <a:pt x="24400" y="465915"/>
                  </a:lnTo>
                  <a:lnTo>
                    <a:pt x="429164" y="465915"/>
                  </a:lnTo>
                  <a:lnTo>
                    <a:pt x="429164" y="124722"/>
                  </a:lnTo>
                  <a:close/>
                  <a:moveTo>
                    <a:pt x="434905" y="86015"/>
                  </a:moveTo>
                  <a:lnTo>
                    <a:pt x="324385" y="100351"/>
                  </a:lnTo>
                  <a:lnTo>
                    <a:pt x="436341" y="100351"/>
                  </a:lnTo>
                  <a:close/>
                  <a:moveTo>
                    <a:pt x="426293" y="30105"/>
                  </a:moveTo>
                  <a:lnTo>
                    <a:pt x="182287" y="94617"/>
                  </a:lnTo>
                  <a:lnTo>
                    <a:pt x="434905" y="60211"/>
                  </a:lnTo>
                  <a:close/>
                  <a:moveTo>
                    <a:pt x="443517" y="0"/>
                  </a:moveTo>
                  <a:lnTo>
                    <a:pt x="542555" y="378466"/>
                  </a:lnTo>
                  <a:lnTo>
                    <a:pt x="499495" y="388502"/>
                  </a:lnTo>
                  <a:lnTo>
                    <a:pt x="508107" y="444411"/>
                  </a:lnTo>
                  <a:lnTo>
                    <a:pt x="453565" y="451579"/>
                  </a:lnTo>
                  <a:lnTo>
                    <a:pt x="453565" y="490286"/>
                  </a:lnTo>
                  <a:lnTo>
                    <a:pt x="163628" y="490286"/>
                  </a:lnTo>
                  <a:lnTo>
                    <a:pt x="57413" y="504622"/>
                  </a:lnTo>
                  <a:lnTo>
                    <a:pt x="55978" y="490286"/>
                  </a:lnTo>
                  <a:lnTo>
                    <a:pt x="0" y="490286"/>
                  </a:lnTo>
                  <a:lnTo>
                    <a:pt x="0" y="100351"/>
                  </a:lnTo>
                  <a:lnTo>
                    <a:pt x="61719" y="10035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17599"/>
                </a:gs>
                <a:gs pos="50000">
                  <a:srgbClr val="40386E"/>
                </a:gs>
                <a:gs pos="100000">
                  <a:srgbClr val="151E4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POSans H" panose="00020600040101010101" pitchFamily="18" charset="-122"/>
              </a:endParaRPr>
            </a:p>
          </p:txBody>
        </p:sp>
      </p:grpSp>
      <p:sp>
        <p:nvSpPr>
          <p:cNvPr id="37" name="矩形 36"/>
          <p:cNvSpPr/>
          <p:nvPr>
            <p:custDataLst>
              <p:tags r:id="rId5"/>
            </p:custDataLst>
          </p:nvPr>
        </p:nvSpPr>
        <p:spPr>
          <a:xfrm>
            <a:off x="0" y="6606066"/>
            <a:ext cx="12191982" cy="277635"/>
          </a:xfrm>
          <a:prstGeom prst="rect">
            <a:avLst/>
          </a:prstGeom>
          <a:gradFill flip="none" rotWithShape="1">
            <a:gsLst>
              <a:gs pos="27000">
                <a:srgbClr val="40386E"/>
              </a:gs>
              <a:gs pos="100000">
                <a:srgbClr val="151E49"/>
              </a:gs>
              <a:gs pos="1000">
                <a:srgbClr val="81759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6500" y="3387090"/>
            <a:ext cx="7500620" cy="29203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231493" y="208345"/>
            <a:ext cx="517079" cy="54401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871760" y="383023"/>
            <a:ext cx="1524000" cy="36893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solidFill>
                  <a:srgbClr val="151E49"/>
                </a:solidFill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数据</a:t>
            </a:r>
            <a:r>
              <a:rPr lang="zh-CN" altLang="en-US" sz="2400" dirty="0">
                <a:solidFill>
                  <a:srgbClr val="151E49"/>
                </a:solidFill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预处理</a:t>
            </a:r>
            <a:endParaRPr lang="zh-CN" altLang="en-US" sz="2400" dirty="0">
              <a:solidFill>
                <a:srgbClr val="151E49"/>
              </a:solidFill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4"/>
            </p:custDataLst>
          </p:nvPr>
        </p:nvSpPr>
        <p:spPr>
          <a:xfrm>
            <a:off x="800100" y="1967230"/>
            <a:ext cx="7527925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特征之间距离的计算或相似度的计算是非常重要的，常用的距离或相似度的计算都是在欧式空间的相似度计算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  <a:p>
            <a:pPr indent="0" algn="just"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将离散型特征使用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one-hot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编码，会让特征之间的距离计算更加合理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</p:txBody>
      </p:sp>
      <p:grpSp>
        <p:nvGrpSpPr>
          <p:cNvPr id="8" name="组合 7"/>
          <p:cNvGrpSpPr/>
          <p:nvPr>
            <p:custDataLst>
              <p:tags r:id="rId5"/>
            </p:custDataLst>
          </p:nvPr>
        </p:nvGrpSpPr>
        <p:grpSpPr>
          <a:xfrm>
            <a:off x="596900" y="1132205"/>
            <a:ext cx="2073910" cy="567055"/>
            <a:chOff x="1124" y="2312"/>
            <a:chExt cx="3266" cy="893"/>
          </a:xfrm>
        </p:grpSpPr>
        <p:sp>
          <p:nvSpPr>
            <p:cNvPr id="15" name="文本框 14"/>
            <p:cNvSpPr txBox="1"/>
            <p:nvPr>
              <p:custDataLst>
                <p:tags r:id="rId6"/>
              </p:custDataLst>
            </p:nvPr>
          </p:nvSpPr>
          <p:spPr>
            <a:xfrm>
              <a:off x="2470" y="2444"/>
              <a:ext cx="1920" cy="581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151A59">
                          <a:shade val="30000"/>
                          <a:satMod val="115000"/>
                        </a:srgbClr>
                      </a:gs>
                      <a:gs pos="50000">
                        <a:srgbClr val="151A59">
                          <a:shade val="67500"/>
                          <a:satMod val="115000"/>
                        </a:srgbClr>
                      </a:gs>
                      <a:gs pos="100000">
                        <a:srgbClr val="151A59">
                          <a:shade val="100000"/>
                          <a:satMod val="115000"/>
                        </a:srgbClr>
                      </a:gs>
                    </a:gsLst>
                    <a:path path="circle">
                      <a:fillToRect l="100000" b="100000"/>
                    </a:path>
                    <a:tileRect t="-100000" r="-100000"/>
                  </a:gradFill>
                  <a:effectLst/>
                  <a:uLnTx/>
                  <a:uFillTx/>
                  <a:latin typeface="+mj-ea"/>
                  <a:ea typeface="+mj-ea"/>
                  <a:cs typeface="阿里巴巴普惠体 2.0 105 Heavy" panose="00020600040101010101" pitchFamily="18" charset="-122"/>
                  <a:sym typeface="OPPOSans M" panose="00020600040101010101" pitchFamily="18" charset="-122"/>
                </a:rPr>
                <a:t>独热编码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151A59">
                        <a:shade val="30000"/>
                        <a:satMod val="115000"/>
                      </a:srgbClr>
                    </a:gs>
                    <a:gs pos="50000">
                      <a:srgbClr val="151A59">
                        <a:shade val="67500"/>
                        <a:satMod val="115000"/>
                      </a:srgbClr>
                    </a:gs>
                    <a:gs pos="100000">
                      <a:srgbClr val="151A59">
                        <a:shade val="100000"/>
                        <a:satMod val="115000"/>
                      </a:srgbClr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endParaRPr>
            </a:p>
          </p:txBody>
        </p:sp>
        <p:sp>
          <p:nvSpPr>
            <p:cNvPr id="23" name="study-notes_42962"/>
            <p:cNvSpPr/>
            <p:nvPr>
              <p:custDataLst>
                <p:tags r:id="rId7"/>
              </p:custDataLst>
            </p:nvPr>
          </p:nvSpPr>
          <p:spPr>
            <a:xfrm>
              <a:off x="1124" y="2312"/>
              <a:ext cx="960" cy="893"/>
            </a:xfrm>
            <a:custGeom>
              <a:avLst/>
              <a:gdLst>
                <a:gd name="connsiteX0" fmla="*/ 80464 w 542555"/>
                <a:gd name="connsiteY0" fmla="*/ 402778 h 504622"/>
                <a:gd name="connsiteX1" fmla="*/ 384617 w 542555"/>
                <a:gd name="connsiteY1" fmla="*/ 402778 h 504622"/>
                <a:gd name="connsiteX2" fmla="*/ 384617 w 542555"/>
                <a:gd name="connsiteY2" fmla="*/ 425768 h 504622"/>
                <a:gd name="connsiteX3" fmla="*/ 80464 w 542555"/>
                <a:gd name="connsiteY3" fmla="*/ 425768 h 504622"/>
                <a:gd name="connsiteX4" fmla="*/ 476530 w 542555"/>
                <a:gd name="connsiteY4" fmla="*/ 395670 h 504622"/>
                <a:gd name="connsiteX5" fmla="*/ 453565 w 542555"/>
                <a:gd name="connsiteY5" fmla="*/ 401404 h 504622"/>
                <a:gd name="connsiteX6" fmla="*/ 453565 w 542555"/>
                <a:gd name="connsiteY6" fmla="*/ 427208 h 504622"/>
                <a:gd name="connsiteX7" fmla="*/ 479401 w 542555"/>
                <a:gd name="connsiteY7" fmla="*/ 422908 h 504622"/>
                <a:gd name="connsiteX8" fmla="*/ 80464 w 542555"/>
                <a:gd name="connsiteY8" fmla="*/ 355419 h 504622"/>
                <a:gd name="connsiteX9" fmla="*/ 384617 w 542555"/>
                <a:gd name="connsiteY9" fmla="*/ 355419 h 504622"/>
                <a:gd name="connsiteX10" fmla="*/ 384617 w 542555"/>
                <a:gd name="connsiteY10" fmla="*/ 379788 h 504622"/>
                <a:gd name="connsiteX11" fmla="*/ 80464 w 542555"/>
                <a:gd name="connsiteY11" fmla="*/ 379788 h 504622"/>
                <a:gd name="connsiteX12" fmla="*/ 80464 w 542555"/>
                <a:gd name="connsiteY12" fmla="*/ 303923 h 504622"/>
                <a:gd name="connsiteX13" fmla="*/ 384617 w 542555"/>
                <a:gd name="connsiteY13" fmla="*/ 303923 h 504622"/>
                <a:gd name="connsiteX14" fmla="*/ 384617 w 542555"/>
                <a:gd name="connsiteY14" fmla="*/ 326913 h 504622"/>
                <a:gd name="connsiteX15" fmla="*/ 80464 w 542555"/>
                <a:gd name="connsiteY15" fmla="*/ 326913 h 504622"/>
                <a:gd name="connsiteX16" fmla="*/ 163686 w 542555"/>
                <a:gd name="connsiteY16" fmla="*/ 235184 h 504622"/>
                <a:gd name="connsiteX17" fmla="*/ 384616 w 542555"/>
                <a:gd name="connsiteY17" fmla="*/ 235184 h 504622"/>
                <a:gd name="connsiteX18" fmla="*/ 384616 w 542555"/>
                <a:gd name="connsiteY18" fmla="*/ 257944 h 504622"/>
                <a:gd name="connsiteX19" fmla="*/ 163686 w 542555"/>
                <a:gd name="connsiteY19" fmla="*/ 257944 h 504622"/>
                <a:gd name="connsiteX20" fmla="*/ 479401 w 542555"/>
                <a:gd name="connsiteY20" fmla="*/ 232241 h 504622"/>
                <a:gd name="connsiteX21" fmla="*/ 496625 w 542555"/>
                <a:gd name="connsiteY21" fmla="*/ 364131 h 504622"/>
                <a:gd name="connsiteX22" fmla="*/ 512413 w 542555"/>
                <a:gd name="connsiteY22" fmla="*/ 359830 h 504622"/>
                <a:gd name="connsiteX23" fmla="*/ 453565 w 542555"/>
                <a:gd name="connsiteY23" fmla="*/ 226506 h 504622"/>
                <a:gd name="connsiteX24" fmla="*/ 453565 w 542555"/>
                <a:gd name="connsiteY24" fmla="*/ 375599 h 504622"/>
                <a:gd name="connsiteX25" fmla="*/ 472224 w 542555"/>
                <a:gd name="connsiteY25" fmla="*/ 371299 h 504622"/>
                <a:gd name="connsiteX26" fmla="*/ 163686 w 542555"/>
                <a:gd name="connsiteY26" fmla="*/ 183457 h 504622"/>
                <a:gd name="connsiteX27" fmla="*/ 384616 w 542555"/>
                <a:gd name="connsiteY27" fmla="*/ 183457 h 504622"/>
                <a:gd name="connsiteX28" fmla="*/ 384616 w 542555"/>
                <a:gd name="connsiteY28" fmla="*/ 207826 h 504622"/>
                <a:gd name="connsiteX29" fmla="*/ 163686 w 542555"/>
                <a:gd name="connsiteY29" fmla="*/ 207826 h 504622"/>
                <a:gd name="connsiteX30" fmla="*/ 71785 w 542555"/>
                <a:gd name="connsiteY30" fmla="*/ 154720 h 504622"/>
                <a:gd name="connsiteX31" fmla="*/ 64601 w 542555"/>
                <a:gd name="connsiteY31" fmla="*/ 171944 h 504622"/>
                <a:gd name="connsiteX32" fmla="*/ 90464 w 542555"/>
                <a:gd name="connsiteY32" fmla="*/ 202085 h 504622"/>
                <a:gd name="connsiteX33" fmla="*/ 99085 w 542555"/>
                <a:gd name="connsiteY33" fmla="*/ 202085 h 504622"/>
                <a:gd name="connsiteX34" fmla="*/ 78969 w 542555"/>
                <a:gd name="connsiteY34" fmla="*/ 207826 h 504622"/>
                <a:gd name="connsiteX35" fmla="*/ 54543 w 542555"/>
                <a:gd name="connsiteY35" fmla="*/ 177685 h 504622"/>
                <a:gd name="connsiteX36" fmla="*/ 71785 w 542555"/>
                <a:gd name="connsiteY36" fmla="*/ 154720 h 504622"/>
                <a:gd name="connsiteX37" fmla="*/ 88913 w 542555"/>
                <a:gd name="connsiteY37" fmla="*/ 149082 h 504622"/>
                <a:gd name="connsiteX38" fmla="*/ 116214 w 542555"/>
                <a:gd name="connsiteY38" fmla="*/ 167721 h 504622"/>
                <a:gd name="connsiteX39" fmla="*/ 98971 w 542555"/>
                <a:gd name="connsiteY39" fmla="*/ 196398 h 504622"/>
                <a:gd name="connsiteX40" fmla="*/ 70234 w 542555"/>
                <a:gd name="connsiteY40" fmla="*/ 179192 h 504622"/>
                <a:gd name="connsiteX41" fmla="*/ 88913 w 542555"/>
                <a:gd name="connsiteY41" fmla="*/ 149082 h 504622"/>
                <a:gd name="connsiteX42" fmla="*/ 24400 w 542555"/>
                <a:gd name="connsiteY42" fmla="*/ 124722 h 504622"/>
                <a:gd name="connsiteX43" fmla="*/ 24400 w 542555"/>
                <a:gd name="connsiteY43" fmla="*/ 465915 h 504622"/>
                <a:gd name="connsiteX44" fmla="*/ 429164 w 542555"/>
                <a:gd name="connsiteY44" fmla="*/ 465915 h 504622"/>
                <a:gd name="connsiteX45" fmla="*/ 429164 w 542555"/>
                <a:gd name="connsiteY45" fmla="*/ 124722 h 504622"/>
                <a:gd name="connsiteX46" fmla="*/ 434905 w 542555"/>
                <a:gd name="connsiteY46" fmla="*/ 86015 h 504622"/>
                <a:gd name="connsiteX47" fmla="*/ 324385 w 542555"/>
                <a:gd name="connsiteY47" fmla="*/ 100351 h 504622"/>
                <a:gd name="connsiteX48" fmla="*/ 436341 w 542555"/>
                <a:gd name="connsiteY48" fmla="*/ 100351 h 504622"/>
                <a:gd name="connsiteX49" fmla="*/ 426293 w 542555"/>
                <a:gd name="connsiteY49" fmla="*/ 30105 h 504622"/>
                <a:gd name="connsiteX50" fmla="*/ 182287 w 542555"/>
                <a:gd name="connsiteY50" fmla="*/ 94617 h 504622"/>
                <a:gd name="connsiteX51" fmla="*/ 434905 w 542555"/>
                <a:gd name="connsiteY51" fmla="*/ 60211 h 504622"/>
                <a:gd name="connsiteX52" fmla="*/ 443517 w 542555"/>
                <a:gd name="connsiteY52" fmla="*/ 0 h 504622"/>
                <a:gd name="connsiteX53" fmla="*/ 542555 w 542555"/>
                <a:gd name="connsiteY53" fmla="*/ 378466 h 504622"/>
                <a:gd name="connsiteX54" fmla="*/ 499495 w 542555"/>
                <a:gd name="connsiteY54" fmla="*/ 388502 h 504622"/>
                <a:gd name="connsiteX55" fmla="*/ 508107 w 542555"/>
                <a:gd name="connsiteY55" fmla="*/ 444411 h 504622"/>
                <a:gd name="connsiteX56" fmla="*/ 453565 w 542555"/>
                <a:gd name="connsiteY56" fmla="*/ 451579 h 504622"/>
                <a:gd name="connsiteX57" fmla="*/ 453565 w 542555"/>
                <a:gd name="connsiteY57" fmla="*/ 490286 h 504622"/>
                <a:gd name="connsiteX58" fmla="*/ 163628 w 542555"/>
                <a:gd name="connsiteY58" fmla="*/ 490286 h 504622"/>
                <a:gd name="connsiteX59" fmla="*/ 57413 w 542555"/>
                <a:gd name="connsiteY59" fmla="*/ 504622 h 504622"/>
                <a:gd name="connsiteX60" fmla="*/ 55978 w 542555"/>
                <a:gd name="connsiteY60" fmla="*/ 490286 h 504622"/>
                <a:gd name="connsiteX61" fmla="*/ 0 w 542555"/>
                <a:gd name="connsiteY61" fmla="*/ 490286 h 504622"/>
                <a:gd name="connsiteX62" fmla="*/ 0 w 542555"/>
                <a:gd name="connsiteY62" fmla="*/ 100351 h 504622"/>
                <a:gd name="connsiteX63" fmla="*/ 61719 w 542555"/>
                <a:gd name="connsiteY63" fmla="*/ 100351 h 5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42555" h="504622">
                  <a:moveTo>
                    <a:pt x="80464" y="402778"/>
                  </a:moveTo>
                  <a:lnTo>
                    <a:pt x="384617" y="402778"/>
                  </a:lnTo>
                  <a:lnTo>
                    <a:pt x="384617" y="425768"/>
                  </a:lnTo>
                  <a:lnTo>
                    <a:pt x="80464" y="425768"/>
                  </a:lnTo>
                  <a:close/>
                  <a:moveTo>
                    <a:pt x="476530" y="395670"/>
                  </a:moveTo>
                  <a:lnTo>
                    <a:pt x="453565" y="401404"/>
                  </a:lnTo>
                  <a:lnTo>
                    <a:pt x="453565" y="427208"/>
                  </a:lnTo>
                  <a:lnTo>
                    <a:pt x="479401" y="422908"/>
                  </a:lnTo>
                  <a:close/>
                  <a:moveTo>
                    <a:pt x="80464" y="355419"/>
                  </a:moveTo>
                  <a:lnTo>
                    <a:pt x="384617" y="355419"/>
                  </a:lnTo>
                  <a:lnTo>
                    <a:pt x="384617" y="379788"/>
                  </a:lnTo>
                  <a:lnTo>
                    <a:pt x="80464" y="379788"/>
                  </a:lnTo>
                  <a:close/>
                  <a:moveTo>
                    <a:pt x="80464" y="303923"/>
                  </a:moveTo>
                  <a:lnTo>
                    <a:pt x="384617" y="303923"/>
                  </a:lnTo>
                  <a:lnTo>
                    <a:pt x="384617" y="326913"/>
                  </a:lnTo>
                  <a:lnTo>
                    <a:pt x="80464" y="326913"/>
                  </a:lnTo>
                  <a:close/>
                  <a:moveTo>
                    <a:pt x="163686" y="235184"/>
                  </a:moveTo>
                  <a:lnTo>
                    <a:pt x="384616" y="235184"/>
                  </a:lnTo>
                  <a:lnTo>
                    <a:pt x="384616" y="257944"/>
                  </a:lnTo>
                  <a:lnTo>
                    <a:pt x="163686" y="257944"/>
                  </a:lnTo>
                  <a:close/>
                  <a:moveTo>
                    <a:pt x="479401" y="232241"/>
                  </a:moveTo>
                  <a:lnTo>
                    <a:pt x="496625" y="364131"/>
                  </a:lnTo>
                  <a:lnTo>
                    <a:pt x="512413" y="359830"/>
                  </a:lnTo>
                  <a:close/>
                  <a:moveTo>
                    <a:pt x="453565" y="226506"/>
                  </a:moveTo>
                  <a:lnTo>
                    <a:pt x="453565" y="375599"/>
                  </a:lnTo>
                  <a:lnTo>
                    <a:pt x="472224" y="371299"/>
                  </a:lnTo>
                  <a:close/>
                  <a:moveTo>
                    <a:pt x="163686" y="183457"/>
                  </a:moveTo>
                  <a:lnTo>
                    <a:pt x="384616" y="183457"/>
                  </a:lnTo>
                  <a:lnTo>
                    <a:pt x="384616" y="207826"/>
                  </a:lnTo>
                  <a:lnTo>
                    <a:pt x="163686" y="207826"/>
                  </a:lnTo>
                  <a:close/>
                  <a:moveTo>
                    <a:pt x="71785" y="154720"/>
                  </a:moveTo>
                  <a:cubicBezTo>
                    <a:pt x="67475" y="159026"/>
                    <a:pt x="64601" y="164767"/>
                    <a:pt x="64601" y="171944"/>
                  </a:cubicBezTo>
                  <a:cubicBezTo>
                    <a:pt x="63164" y="186297"/>
                    <a:pt x="74659" y="200650"/>
                    <a:pt x="90464" y="202085"/>
                  </a:cubicBezTo>
                  <a:cubicBezTo>
                    <a:pt x="93338" y="202085"/>
                    <a:pt x="96212" y="202085"/>
                    <a:pt x="99085" y="202085"/>
                  </a:cubicBezTo>
                  <a:cubicBezTo>
                    <a:pt x="93338" y="206391"/>
                    <a:pt x="87590" y="207826"/>
                    <a:pt x="78969" y="207826"/>
                  </a:cubicBezTo>
                  <a:cubicBezTo>
                    <a:pt x="64601" y="206391"/>
                    <a:pt x="53106" y="192038"/>
                    <a:pt x="54543" y="177685"/>
                  </a:cubicBezTo>
                  <a:cubicBezTo>
                    <a:pt x="55979" y="167638"/>
                    <a:pt x="63164" y="159026"/>
                    <a:pt x="71785" y="154720"/>
                  </a:cubicBezTo>
                  <a:close/>
                  <a:moveTo>
                    <a:pt x="88913" y="149082"/>
                  </a:moveTo>
                  <a:cubicBezTo>
                    <a:pt x="101845" y="146214"/>
                    <a:pt x="113340" y="154817"/>
                    <a:pt x="116214" y="167721"/>
                  </a:cubicBezTo>
                  <a:cubicBezTo>
                    <a:pt x="119087" y="182059"/>
                    <a:pt x="111903" y="193530"/>
                    <a:pt x="98971" y="196398"/>
                  </a:cubicBezTo>
                  <a:cubicBezTo>
                    <a:pt x="86039" y="200699"/>
                    <a:pt x="73108" y="192096"/>
                    <a:pt x="70234" y="179192"/>
                  </a:cubicBezTo>
                  <a:cubicBezTo>
                    <a:pt x="67360" y="166287"/>
                    <a:pt x="75981" y="153383"/>
                    <a:pt x="88913" y="149082"/>
                  </a:cubicBezTo>
                  <a:close/>
                  <a:moveTo>
                    <a:pt x="24400" y="124722"/>
                  </a:moveTo>
                  <a:lnTo>
                    <a:pt x="24400" y="465915"/>
                  </a:lnTo>
                  <a:lnTo>
                    <a:pt x="429164" y="465915"/>
                  </a:lnTo>
                  <a:lnTo>
                    <a:pt x="429164" y="124722"/>
                  </a:lnTo>
                  <a:close/>
                  <a:moveTo>
                    <a:pt x="434905" y="86015"/>
                  </a:moveTo>
                  <a:lnTo>
                    <a:pt x="324385" y="100351"/>
                  </a:lnTo>
                  <a:lnTo>
                    <a:pt x="436341" y="100351"/>
                  </a:lnTo>
                  <a:close/>
                  <a:moveTo>
                    <a:pt x="426293" y="30105"/>
                  </a:moveTo>
                  <a:lnTo>
                    <a:pt x="182287" y="94617"/>
                  </a:lnTo>
                  <a:lnTo>
                    <a:pt x="434905" y="60211"/>
                  </a:lnTo>
                  <a:close/>
                  <a:moveTo>
                    <a:pt x="443517" y="0"/>
                  </a:moveTo>
                  <a:lnTo>
                    <a:pt x="542555" y="378466"/>
                  </a:lnTo>
                  <a:lnTo>
                    <a:pt x="499495" y="388502"/>
                  </a:lnTo>
                  <a:lnTo>
                    <a:pt x="508107" y="444411"/>
                  </a:lnTo>
                  <a:lnTo>
                    <a:pt x="453565" y="451579"/>
                  </a:lnTo>
                  <a:lnTo>
                    <a:pt x="453565" y="490286"/>
                  </a:lnTo>
                  <a:lnTo>
                    <a:pt x="163628" y="490286"/>
                  </a:lnTo>
                  <a:lnTo>
                    <a:pt x="57413" y="504622"/>
                  </a:lnTo>
                  <a:lnTo>
                    <a:pt x="55978" y="490286"/>
                  </a:lnTo>
                  <a:lnTo>
                    <a:pt x="0" y="490286"/>
                  </a:lnTo>
                  <a:lnTo>
                    <a:pt x="0" y="100351"/>
                  </a:lnTo>
                  <a:lnTo>
                    <a:pt x="61719" y="10035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17599"/>
                </a:gs>
                <a:gs pos="50000">
                  <a:srgbClr val="40386E"/>
                </a:gs>
                <a:gs pos="100000">
                  <a:srgbClr val="151E4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POSans H" panose="00020600040101010101" pitchFamily="18" charset="-122"/>
              </a:endParaRPr>
            </a:p>
          </p:txBody>
        </p:sp>
      </p:grpSp>
      <p:sp>
        <p:nvSpPr>
          <p:cNvPr id="37" name="矩形 36"/>
          <p:cNvSpPr/>
          <p:nvPr>
            <p:custDataLst>
              <p:tags r:id="rId8"/>
            </p:custDataLst>
          </p:nvPr>
        </p:nvSpPr>
        <p:spPr>
          <a:xfrm>
            <a:off x="0" y="6606066"/>
            <a:ext cx="12191982" cy="277635"/>
          </a:xfrm>
          <a:prstGeom prst="rect">
            <a:avLst/>
          </a:prstGeom>
          <a:gradFill flip="none" rotWithShape="1">
            <a:gsLst>
              <a:gs pos="27000">
                <a:srgbClr val="40386E"/>
              </a:gs>
              <a:gs pos="100000">
                <a:srgbClr val="151E49"/>
              </a:gs>
              <a:gs pos="1000">
                <a:srgbClr val="81759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71855" y="3342005"/>
            <a:ext cx="5649595" cy="304609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假设我们有一个颜色特征，取值为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{"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红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", "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绿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", "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蓝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"}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三种类别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buFont typeface="Arial" panose="020B0604020202020204"/>
              <a:buChar char="•"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标签编码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(Label Encoding)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buFont typeface="Arial" panose="020B0604020202020204"/>
              <a:buChar char="•"/>
            </a:pP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buFont typeface="Arial" panose="020B0604020202020204"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红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→ 1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绿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→ 2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蓝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→ 3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模型在训练时可能会误以为“绿”比“红”数值大，“蓝”比“绿”又要数值更大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引入了实际上并不存在的顺序和大小关系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buFont typeface="Arial" panose="020B0604020202020204"/>
              <a:buChar char="•"/>
            </a:pP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20560" y="3796665"/>
            <a:ext cx="4366895" cy="25533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Font typeface="Arial" panose="020B0604020202020204"/>
              <a:buChar char="•"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独热编码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(One-Hot Encoding)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buFont typeface="Arial" panose="020B0604020202020204"/>
              <a:buChar char="•"/>
            </a:pP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红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→ (1, 0, 0)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绿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→ (0, 1, 0)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蓝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→ (0, 0, 1)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没有类别之间的大小、顺序关系，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模型只会识别当前样本是否属于某一特定颜色分类（对应的列为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，其他列为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避免引入虚假的数值比较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6604000" y="3853180"/>
            <a:ext cx="12700" cy="2734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231493" y="208345"/>
            <a:ext cx="517079" cy="5440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71760" y="383023"/>
            <a:ext cx="1524000" cy="36893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solidFill>
                  <a:srgbClr val="151E49"/>
                </a:solidFill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数据</a:t>
            </a:r>
            <a:r>
              <a:rPr lang="zh-CN" altLang="en-US" sz="2400" dirty="0">
                <a:solidFill>
                  <a:srgbClr val="151E49"/>
                </a:solidFill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预处理</a:t>
            </a:r>
            <a:endParaRPr lang="zh-CN" altLang="en-US" sz="2400" dirty="0">
              <a:solidFill>
                <a:srgbClr val="151E49"/>
              </a:solidFill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2"/>
            </p:custDataLst>
          </p:nvPr>
        </p:nvSpPr>
        <p:spPr>
          <a:xfrm>
            <a:off x="1595065" y="1334852"/>
            <a:ext cx="1219200" cy="36893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151A59">
                        <a:shade val="30000"/>
                        <a:satMod val="115000"/>
                      </a:srgbClr>
                    </a:gs>
                    <a:gs pos="50000">
                      <a:srgbClr val="151A59">
                        <a:shade val="67500"/>
                        <a:satMod val="115000"/>
                      </a:srgbClr>
                    </a:gs>
                    <a:gs pos="100000">
                      <a:srgbClr val="151A59">
                        <a:shade val="100000"/>
                        <a:satMod val="115000"/>
                      </a:srgbClr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特征缩放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151A59">
                      <a:shade val="30000"/>
                      <a:satMod val="115000"/>
                    </a:srgbClr>
                  </a:gs>
                  <a:gs pos="50000">
                    <a:srgbClr val="151A59">
                      <a:shade val="67500"/>
                      <a:satMod val="115000"/>
                    </a:srgbClr>
                  </a:gs>
                  <a:gs pos="100000">
                    <a:srgbClr val="151A59">
                      <a:shade val="100000"/>
                      <a:satMod val="115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/>
              <a:uLnTx/>
              <a:uFillTx/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24" name="book_171041"/>
          <p:cNvSpPr/>
          <p:nvPr>
            <p:custDataLst>
              <p:tags r:id="rId3"/>
            </p:custDataLst>
          </p:nvPr>
        </p:nvSpPr>
        <p:spPr>
          <a:xfrm>
            <a:off x="650256" y="1227745"/>
            <a:ext cx="609684" cy="583405"/>
          </a:xfrm>
          <a:custGeom>
            <a:avLst/>
            <a:gdLst>
              <a:gd name="connsiteX0" fmla="*/ 316299 w 607356"/>
              <a:gd name="connsiteY0" fmla="*/ 454785 h 581177"/>
              <a:gd name="connsiteX1" fmla="*/ 316299 w 607356"/>
              <a:gd name="connsiteY1" fmla="*/ 505380 h 581177"/>
              <a:gd name="connsiteX2" fmla="*/ 525078 w 607356"/>
              <a:gd name="connsiteY2" fmla="*/ 505380 h 581177"/>
              <a:gd name="connsiteX3" fmla="*/ 525078 w 607356"/>
              <a:gd name="connsiteY3" fmla="*/ 454785 h 581177"/>
              <a:gd name="connsiteX4" fmla="*/ 82278 w 607356"/>
              <a:gd name="connsiteY4" fmla="*/ 454785 h 581177"/>
              <a:gd name="connsiteX5" fmla="*/ 82278 w 607356"/>
              <a:gd name="connsiteY5" fmla="*/ 505380 h 581177"/>
              <a:gd name="connsiteX6" fmla="*/ 291056 w 607356"/>
              <a:gd name="connsiteY6" fmla="*/ 505380 h 581177"/>
              <a:gd name="connsiteX7" fmla="*/ 291056 w 607356"/>
              <a:gd name="connsiteY7" fmla="*/ 454785 h 581177"/>
              <a:gd name="connsiteX8" fmla="*/ 455499 w 607356"/>
              <a:gd name="connsiteY8" fmla="*/ 347464 h 581177"/>
              <a:gd name="connsiteX9" fmla="*/ 493463 w 607356"/>
              <a:gd name="connsiteY9" fmla="*/ 347464 h 581177"/>
              <a:gd name="connsiteX10" fmla="*/ 493463 w 607356"/>
              <a:gd name="connsiteY10" fmla="*/ 372726 h 581177"/>
              <a:gd name="connsiteX11" fmla="*/ 455499 w 607356"/>
              <a:gd name="connsiteY11" fmla="*/ 372726 h 581177"/>
              <a:gd name="connsiteX12" fmla="*/ 177190 w 607356"/>
              <a:gd name="connsiteY12" fmla="*/ 347464 h 581177"/>
              <a:gd name="connsiteX13" fmla="*/ 215154 w 607356"/>
              <a:gd name="connsiteY13" fmla="*/ 347464 h 581177"/>
              <a:gd name="connsiteX14" fmla="*/ 215154 w 607356"/>
              <a:gd name="connsiteY14" fmla="*/ 372726 h 581177"/>
              <a:gd name="connsiteX15" fmla="*/ 177190 w 607356"/>
              <a:gd name="connsiteY15" fmla="*/ 372726 h 581177"/>
              <a:gd name="connsiteX16" fmla="*/ 113892 w 607356"/>
              <a:gd name="connsiteY16" fmla="*/ 347464 h 581177"/>
              <a:gd name="connsiteX17" fmla="*/ 151856 w 607356"/>
              <a:gd name="connsiteY17" fmla="*/ 347464 h 581177"/>
              <a:gd name="connsiteX18" fmla="*/ 151856 w 607356"/>
              <a:gd name="connsiteY18" fmla="*/ 372726 h 581177"/>
              <a:gd name="connsiteX19" fmla="*/ 113892 w 607356"/>
              <a:gd name="connsiteY19" fmla="*/ 372726 h 581177"/>
              <a:gd name="connsiteX20" fmla="*/ 347958 w 607356"/>
              <a:gd name="connsiteY20" fmla="*/ 296939 h 581177"/>
              <a:gd name="connsiteX21" fmla="*/ 493464 w 607356"/>
              <a:gd name="connsiteY21" fmla="*/ 296939 h 581177"/>
              <a:gd name="connsiteX22" fmla="*/ 493464 w 607356"/>
              <a:gd name="connsiteY22" fmla="*/ 322131 h 581177"/>
              <a:gd name="connsiteX23" fmla="*/ 347958 w 607356"/>
              <a:gd name="connsiteY23" fmla="*/ 322131 h 581177"/>
              <a:gd name="connsiteX24" fmla="*/ 113892 w 607356"/>
              <a:gd name="connsiteY24" fmla="*/ 296939 h 581177"/>
              <a:gd name="connsiteX25" fmla="*/ 259327 w 607356"/>
              <a:gd name="connsiteY25" fmla="*/ 296939 h 581177"/>
              <a:gd name="connsiteX26" fmla="*/ 259327 w 607356"/>
              <a:gd name="connsiteY26" fmla="*/ 322131 h 581177"/>
              <a:gd name="connsiteX27" fmla="*/ 113892 w 607356"/>
              <a:gd name="connsiteY27" fmla="*/ 322131 h 581177"/>
              <a:gd name="connsiteX28" fmla="*/ 347958 w 607356"/>
              <a:gd name="connsiteY28" fmla="*/ 246344 h 581177"/>
              <a:gd name="connsiteX29" fmla="*/ 493464 w 607356"/>
              <a:gd name="connsiteY29" fmla="*/ 246344 h 581177"/>
              <a:gd name="connsiteX30" fmla="*/ 493464 w 607356"/>
              <a:gd name="connsiteY30" fmla="*/ 271606 h 581177"/>
              <a:gd name="connsiteX31" fmla="*/ 347958 w 607356"/>
              <a:gd name="connsiteY31" fmla="*/ 271606 h 581177"/>
              <a:gd name="connsiteX32" fmla="*/ 113892 w 607356"/>
              <a:gd name="connsiteY32" fmla="*/ 246344 h 581177"/>
              <a:gd name="connsiteX33" fmla="*/ 259327 w 607356"/>
              <a:gd name="connsiteY33" fmla="*/ 246344 h 581177"/>
              <a:gd name="connsiteX34" fmla="*/ 259327 w 607356"/>
              <a:gd name="connsiteY34" fmla="*/ 271606 h 581177"/>
              <a:gd name="connsiteX35" fmla="*/ 113892 w 607356"/>
              <a:gd name="connsiteY35" fmla="*/ 271606 h 581177"/>
              <a:gd name="connsiteX36" fmla="*/ 347958 w 607356"/>
              <a:gd name="connsiteY36" fmla="*/ 195819 h 581177"/>
              <a:gd name="connsiteX37" fmla="*/ 493464 w 607356"/>
              <a:gd name="connsiteY37" fmla="*/ 195819 h 581177"/>
              <a:gd name="connsiteX38" fmla="*/ 493464 w 607356"/>
              <a:gd name="connsiteY38" fmla="*/ 221152 h 581177"/>
              <a:gd name="connsiteX39" fmla="*/ 347958 w 607356"/>
              <a:gd name="connsiteY39" fmla="*/ 221152 h 581177"/>
              <a:gd name="connsiteX40" fmla="*/ 113892 w 607356"/>
              <a:gd name="connsiteY40" fmla="*/ 195819 h 581177"/>
              <a:gd name="connsiteX41" fmla="*/ 259327 w 607356"/>
              <a:gd name="connsiteY41" fmla="*/ 195819 h 581177"/>
              <a:gd name="connsiteX42" fmla="*/ 259327 w 607356"/>
              <a:gd name="connsiteY42" fmla="*/ 221152 h 581177"/>
              <a:gd name="connsiteX43" fmla="*/ 113892 w 607356"/>
              <a:gd name="connsiteY43" fmla="*/ 221152 h 581177"/>
              <a:gd name="connsiteX44" fmla="*/ 347958 w 607356"/>
              <a:gd name="connsiteY44" fmla="*/ 145294 h 581177"/>
              <a:gd name="connsiteX45" fmla="*/ 493464 w 607356"/>
              <a:gd name="connsiteY45" fmla="*/ 145294 h 581177"/>
              <a:gd name="connsiteX46" fmla="*/ 493464 w 607356"/>
              <a:gd name="connsiteY46" fmla="*/ 170556 h 581177"/>
              <a:gd name="connsiteX47" fmla="*/ 347958 w 607356"/>
              <a:gd name="connsiteY47" fmla="*/ 170556 h 581177"/>
              <a:gd name="connsiteX48" fmla="*/ 113892 w 607356"/>
              <a:gd name="connsiteY48" fmla="*/ 145294 h 581177"/>
              <a:gd name="connsiteX49" fmla="*/ 259327 w 607356"/>
              <a:gd name="connsiteY49" fmla="*/ 145294 h 581177"/>
              <a:gd name="connsiteX50" fmla="*/ 259327 w 607356"/>
              <a:gd name="connsiteY50" fmla="*/ 170556 h 581177"/>
              <a:gd name="connsiteX51" fmla="*/ 113892 w 607356"/>
              <a:gd name="connsiteY51" fmla="*/ 170556 h 581177"/>
              <a:gd name="connsiteX52" fmla="*/ 347958 w 607356"/>
              <a:gd name="connsiteY52" fmla="*/ 94699 h 581177"/>
              <a:gd name="connsiteX53" fmla="*/ 385922 w 607356"/>
              <a:gd name="connsiteY53" fmla="*/ 94699 h 581177"/>
              <a:gd name="connsiteX54" fmla="*/ 385922 w 607356"/>
              <a:gd name="connsiteY54" fmla="*/ 120032 h 581177"/>
              <a:gd name="connsiteX55" fmla="*/ 347958 w 607356"/>
              <a:gd name="connsiteY55" fmla="*/ 120032 h 581177"/>
              <a:gd name="connsiteX56" fmla="*/ 113892 w 607356"/>
              <a:gd name="connsiteY56" fmla="*/ 94699 h 581177"/>
              <a:gd name="connsiteX57" fmla="*/ 151856 w 607356"/>
              <a:gd name="connsiteY57" fmla="*/ 94699 h 581177"/>
              <a:gd name="connsiteX58" fmla="*/ 151856 w 607356"/>
              <a:gd name="connsiteY58" fmla="*/ 120032 h 581177"/>
              <a:gd name="connsiteX59" fmla="*/ 113892 w 607356"/>
              <a:gd name="connsiteY59" fmla="*/ 120032 h 581177"/>
              <a:gd name="connsiteX60" fmla="*/ 25338 w 607356"/>
              <a:gd name="connsiteY60" fmla="*/ 56848 h 581177"/>
              <a:gd name="connsiteX61" fmla="*/ 25338 w 607356"/>
              <a:gd name="connsiteY61" fmla="*/ 555880 h 581177"/>
              <a:gd name="connsiteX62" fmla="*/ 582018 w 607356"/>
              <a:gd name="connsiteY62" fmla="*/ 555880 h 581177"/>
              <a:gd name="connsiteX63" fmla="*/ 582018 w 607356"/>
              <a:gd name="connsiteY63" fmla="*/ 56848 h 581177"/>
              <a:gd name="connsiteX64" fmla="*/ 550417 w 607356"/>
              <a:gd name="connsiteY64" fmla="*/ 56848 h 581177"/>
              <a:gd name="connsiteX65" fmla="*/ 550417 w 607356"/>
              <a:gd name="connsiteY65" fmla="*/ 442183 h 581177"/>
              <a:gd name="connsiteX66" fmla="*/ 550417 w 607356"/>
              <a:gd name="connsiteY66" fmla="*/ 517981 h 581177"/>
              <a:gd name="connsiteX67" fmla="*/ 537795 w 607356"/>
              <a:gd name="connsiteY67" fmla="*/ 530582 h 581177"/>
              <a:gd name="connsiteX68" fmla="*/ 303678 w 607356"/>
              <a:gd name="connsiteY68" fmla="*/ 530582 h 581177"/>
              <a:gd name="connsiteX69" fmla="*/ 69561 w 607356"/>
              <a:gd name="connsiteY69" fmla="*/ 530582 h 581177"/>
              <a:gd name="connsiteX70" fmla="*/ 56939 w 607356"/>
              <a:gd name="connsiteY70" fmla="*/ 517981 h 581177"/>
              <a:gd name="connsiteX71" fmla="*/ 56939 w 607356"/>
              <a:gd name="connsiteY71" fmla="*/ 442183 h 581177"/>
              <a:gd name="connsiteX72" fmla="*/ 56939 w 607356"/>
              <a:gd name="connsiteY72" fmla="*/ 56848 h 581177"/>
              <a:gd name="connsiteX73" fmla="*/ 82278 w 607356"/>
              <a:gd name="connsiteY73" fmla="*/ 25297 h 581177"/>
              <a:gd name="connsiteX74" fmla="*/ 82278 w 607356"/>
              <a:gd name="connsiteY74" fmla="*/ 429582 h 581177"/>
              <a:gd name="connsiteX75" fmla="*/ 525078 w 607356"/>
              <a:gd name="connsiteY75" fmla="*/ 429582 h 581177"/>
              <a:gd name="connsiteX76" fmla="*/ 525078 w 607356"/>
              <a:gd name="connsiteY76" fmla="*/ 25297 h 581177"/>
              <a:gd name="connsiteX77" fmla="*/ 357960 w 607356"/>
              <a:gd name="connsiteY77" fmla="*/ 25297 h 581177"/>
              <a:gd name="connsiteX78" fmla="*/ 316299 w 607356"/>
              <a:gd name="connsiteY78" fmla="*/ 51258 h 581177"/>
              <a:gd name="connsiteX79" fmla="*/ 316299 w 607356"/>
              <a:gd name="connsiteY79" fmla="*/ 360038 h 581177"/>
              <a:gd name="connsiteX80" fmla="*/ 291056 w 607356"/>
              <a:gd name="connsiteY80" fmla="*/ 360038 h 581177"/>
              <a:gd name="connsiteX81" fmla="*/ 291056 w 607356"/>
              <a:gd name="connsiteY81" fmla="*/ 51258 h 581177"/>
              <a:gd name="connsiteX82" fmla="*/ 249395 w 607356"/>
              <a:gd name="connsiteY82" fmla="*/ 25297 h 581177"/>
              <a:gd name="connsiteX83" fmla="*/ 69561 w 607356"/>
              <a:gd name="connsiteY83" fmla="*/ 0 h 581177"/>
              <a:gd name="connsiteX84" fmla="*/ 253096 w 607356"/>
              <a:gd name="connsiteY84" fmla="*/ 0 h 581177"/>
              <a:gd name="connsiteX85" fmla="*/ 259739 w 607356"/>
              <a:gd name="connsiteY85" fmla="*/ 1990 h 581177"/>
              <a:gd name="connsiteX86" fmla="*/ 303678 w 607356"/>
              <a:gd name="connsiteY86" fmla="*/ 29372 h 581177"/>
              <a:gd name="connsiteX87" fmla="*/ 347616 w 607356"/>
              <a:gd name="connsiteY87" fmla="*/ 1990 h 581177"/>
              <a:gd name="connsiteX88" fmla="*/ 354259 w 607356"/>
              <a:gd name="connsiteY88" fmla="*/ 0 h 581177"/>
              <a:gd name="connsiteX89" fmla="*/ 537795 w 607356"/>
              <a:gd name="connsiteY89" fmla="*/ 0 h 581177"/>
              <a:gd name="connsiteX90" fmla="*/ 550417 w 607356"/>
              <a:gd name="connsiteY90" fmla="*/ 12696 h 581177"/>
              <a:gd name="connsiteX91" fmla="*/ 550417 w 607356"/>
              <a:gd name="connsiteY91" fmla="*/ 31645 h 581177"/>
              <a:gd name="connsiteX92" fmla="*/ 594735 w 607356"/>
              <a:gd name="connsiteY92" fmla="*/ 31645 h 581177"/>
              <a:gd name="connsiteX93" fmla="*/ 607356 w 607356"/>
              <a:gd name="connsiteY93" fmla="*/ 44247 h 581177"/>
              <a:gd name="connsiteX94" fmla="*/ 607356 w 607356"/>
              <a:gd name="connsiteY94" fmla="*/ 568481 h 581177"/>
              <a:gd name="connsiteX95" fmla="*/ 594735 w 607356"/>
              <a:gd name="connsiteY95" fmla="*/ 581177 h 581177"/>
              <a:gd name="connsiteX96" fmla="*/ 12621 w 607356"/>
              <a:gd name="connsiteY96" fmla="*/ 581177 h 581177"/>
              <a:gd name="connsiteX97" fmla="*/ 0 w 607356"/>
              <a:gd name="connsiteY97" fmla="*/ 568481 h 581177"/>
              <a:gd name="connsiteX98" fmla="*/ 0 w 607356"/>
              <a:gd name="connsiteY98" fmla="*/ 44247 h 581177"/>
              <a:gd name="connsiteX99" fmla="*/ 12621 w 607356"/>
              <a:gd name="connsiteY99" fmla="*/ 31645 h 581177"/>
              <a:gd name="connsiteX100" fmla="*/ 56939 w 607356"/>
              <a:gd name="connsiteY100" fmla="*/ 31645 h 581177"/>
              <a:gd name="connsiteX101" fmla="*/ 56939 w 607356"/>
              <a:gd name="connsiteY101" fmla="*/ 12696 h 581177"/>
              <a:gd name="connsiteX102" fmla="*/ 69561 w 607356"/>
              <a:gd name="connsiteY102" fmla="*/ 0 h 581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607356" h="581177">
                <a:moveTo>
                  <a:pt x="316299" y="454785"/>
                </a:moveTo>
                <a:lnTo>
                  <a:pt x="316299" y="505380"/>
                </a:lnTo>
                <a:lnTo>
                  <a:pt x="525078" y="505380"/>
                </a:lnTo>
                <a:lnTo>
                  <a:pt x="525078" y="454785"/>
                </a:lnTo>
                <a:close/>
                <a:moveTo>
                  <a:pt x="82278" y="454785"/>
                </a:moveTo>
                <a:lnTo>
                  <a:pt x="82278" y="505380"/>
                </a:lnTo>
                <a:lnTo>
                  <a:pt x="291056" y="505380"/>
                </a:lnTo>
                <a:lnTo>
                  <a:pt x="291056" y="454785"/>
                </a:lnTo>
                <a:close/>
                <a:moveTo>
                  <a:pt x="455499" y="347464"/>
                </a:moveTo>
                <a:lnTo>
                  <a:pt x="493463" y="347464"/>
                </a:lnTo>
                <a:lnTo>
                  <a:pt x="493463" y="372726"/>
                </a:lnTo>
                <a:lnTo>
                  <a:pt x="455499" y="372726"/>
                </a:lnTo>
                <a:close/>
                <a:moveTo>
                  <a:pt x="177190" y="347464"/>
                </a:moveTo>
                <a:lnTo>
                  <a:pt x="215154" y="347464"/>
                </a:lnTo>
                <a:lnTo>
                  <a:pt x="215154" y="372726"/>
                </a:lnTo>
                <a:lnTo>
                  <a:pt x="177190" y="372726"/>
                </a:lnTo>
                <a:close/>
                <a:moveTo>
                  <a:pt x="113892" y="347464"/>
                </a:moveTo>
                <a:lnTo>
                  <a:pt x="151856" y="347464"/>
                </a:lnTo>
                <a:lnTo>
                  <a:pt x="151856" y="372726"/>
                </a:lnTo>
                <a:lnTo>
                  <a:pt x="113892" y="372726"/>
                </a:lnTo>
                <a:close/>
                <a:moveTo>
                  <a:pt x="347958" y="296939"/>
                </a:moveTo>
                <a:lnTo>
                  <a:pt x="493464" y="296939"/>
                </a:lnTo>
                <a:lnTo>
                  <a:pt x="493464" y="322131"/>
                </a:lnTo>
                <a:lnTo>
                  <a:pt x="347958" y="322131"/>
                </a:lnTo>
                <a:close/>
                <a:moveTo>
                  <a:pt x="113892" y="296939"/>
                </a:moveTo>
                <a:lnTo>
                  <a:pt x="259327" y="296939"/>
                </a:lnTo>
                <a:lnTo>
                  <a:pt x="259327" y="322131"/>
                </a:lnTo>
                <a:lnTo>
                  <a:pt x="113892" y="322131"/>
                </a:lnTo>
                <a:close/>
                <a:moveTo>
                  <a:pt x="347958" y="246344"/>
                </a:moveTo>
                <a:lnTo>
                  <a:pt x="493464" y="246344"/>
                </a:lnTo>
                <a:lnTo>
                  <a:pt x="493464" y="271606"/>
                </a:lnTo>
                <a:lnTo>
                  <a:pt x="347958" y="271606"/>
                </a:lnTo>
                <a:close/>
                <a:moveTo>
                  <a:pt x="113892" y="246344"/>
                </a:moveTo>
                <a:lnTo>
                  <a:pt x="259327" y="246344"/>
                </a:lnTo>
                <a:lnTo>
                  <a:pt x="259327" y="271606"/>
                </a:lnTo>
                <a:lnTo>
                  <a:pt x="113892" y="271606"/>
                </a:lnTo>
                <a:close/>
                <a:moveTo>
                  <a:pt x="347958" y="195819"/>
                </a:moveTo>
                <a:lnTo>
                  <a:pt x="493464" y="195819"/>
                </a:lnTo>
                <a:lnTo>
                  <a:pt x="493464" y="221152"/>
                </a:lnTo>
                <a:lnTo>
                  <a:pt x="347958" y="221152"/>
                </a:lnTo>
                <a:close/>
                <a:moveTo>
                  <a:pt x="113892" y="195819"/>
                </a:moveTo>
                <a:lnTo>
                  <a:pt x="259327" y="195819"/>
                </a:lnTo>
                <a:lnTo>
                  <a:pt x="259327" y="221152"/>
                </a:lnTo>
                <a:lnTo>
                  <a:pt x="113892" y="221152"/>
                </a:lnTo>
                <a:close/>
                <a:moveTo>
                  <a:pt x="347958" y="145294"/>
                </a:moveTo>
                <a:lnTo>
                  <a:pt x="493464" y="145294"/>
                </a:lnTo>
                <a:lnTo>
                  <a:pt x="493464" y="170556"/>
                </a:lnTo>
                <a:lnTo>
                  <a:pt x="347958" y="170556"/>
                </a:lnTo>
                <a:close/>
                <a:moveTo>
                  <a:pt x="113892" y="145294"/>
                </a:moveTo>
                <a:lnTo>
                  <a:pt x="259327" y="145294"/>
                </a:lnTo>
                <a:lnTo>
                  <a:pt x="259327" y="170556"/>
                </a:lnTo>
                <a:lnTo>
                  <a:pt x="113892" y="170556"/>
                </a:lnTo>
                <a:close/>
                <a:moveTo>
                  <a:pt x="347958" y="94699"/>
                </a:moveTo>
                <a:lnTo>
                  <a:pt x="385922" y="94699"/>
                </a:lnTo>
                <a:lnTo>
                  <a:pt x="385922" y="120032"/>
                </a:lnTo>
                <a:lnTo>
                  <a:pt x="347958" y="120032"/>
                </a:lnTo>
                <a:close/>
                <a:moveTo>
                  <a:pt x="113892" y="94699"/>
                </a:moveTo>
                <a:lnTo>
                  <a:pt x="151856" y="94699"/>
                </a:lnTo>
                <a:lnTo>
                  <a:pt x="151856" y="120032"/>
                </a:lnTo>
                <a:lnTo>
                  <a:pt x="113892" y="120032"/>
                </a:lnTo>
                <a:close/>
                <a:moveTo>
                  <a:pt x="25338" y="56848"/>
                </a:moveTo>
                <a:lnTo>
                  <a:pt x="25338" y="555880"/>
                </a:lnTo>
                <a:lnTo>
                  <a:pt x="582018" y="555880"/>
                </a:lnTo>
                <a:lnTo>
                  <a:pt x="582018" y="56848"/>
                </a:lnTo>
                <a:lnTo>
                  <a:pt x="550417" y="56848"/>
                </a:lnTo>
                <a:lnTo>
                  <a:pt x="550417" y="442183"/>
                </a:lnTo>
                <a:lnTo>
                  <a:pt x="550417" y="517981"/>
                </a:lnTo>
                <a:cubicBezTo>
                  <a:pt x="550417" y="524992"/>
                  <a:pt x="544723" y="530582"/>
                  <a:pt x="537795" y="530582"/>
                </a:cubicBezTo>
                <a:lnTo>
                  <a:pt x="303678" y="530582"/>
                </a:lnTo>
                <a:lnTo>
                  <a:pt x="69561" y="530582"/>
                </a:lnTo>
                <a:cubicBezTo>
                  <a:pt x="62633" y="530582"/>
                  <a:pt x="56939" y="524992"/>
                  <a:pt x="56939" y="517981"/>
                </a:cubicBezTo>
                <a:lnTo>
                  <a:pt x="56939" y="442183"/>
                </a:lnTo>
                <a:lnTo>
                  <a:pt x="56939" y="56848"/>
                </a:lnTo>
                <a:close/>
                <a:moveTo>
                  <a:pt x="82278" y="25297"/>
                </a:moveTo>
                <a:lnTo>
                  <a:pt x="82278" y="429582"/>
                </a:lnTo>
                <a:lnTo>
                  <a:pt x="525078" y="429582"/>
                </a:lnTo>
                <a:lnTo>
                  <a:pt x="525078" y="25297"/>
                </a:lnTo>
                <a:lnTo>
                  <a:pt x="357960" y="25297"/>
                </a:lnTo>
                <a:lnTo>
                  <a:pt x="316299" y="51258"/>
                </a:lnTo>
                <a:lnTo>
                  <a:pt x="316299" y="360038"/>
                </a:lnTo>
                <a:lnTo>
                  <a:pt x="291056" y="360038"/>
                </a:lnTo>
                <a:lnTo>
                  <a:pt x="291056" y="51258"/>
                </a:lnTo>
                <a:lnTo>
                  <a:pt x="249395" y="25297"/>
                </a:lnTo>
                <a:close/>
                <a:moveTo>
                  <a:pt x="69561" y="0"/>
                </a:moveTo>
                <a:lnTo>
                  <a:pt x="253096" y="0"/>
                </a:lnTo>
                <a:cubicBezTo>
                  <a:pt x="255469" y="0"/>
                  <a:pt x="257746" y="663"/>
                  <a:pt x="259739" y="1990"/>
                </a:cubicBezTo>
                <a:lnTo>
                  <a:pt x="303678" y="29372"/>
                </a:lnTo>
                <a:lnTo>
                  <a:pt x="347616" y="1990"/>
                </a:lnTo>
                <a:cubicBezTo>
                  <a:pt x="349609" y="663"/>
                  <a:pt x="351887" y="0"/>
                  <a:pt x="354259" y="0"/>
                </a:cubicBezTo>
                <a:lnTo>
                  <a:pt x="537795" y="0"/>
                </a:lnTo>
                <a:cubicBezTo>
                  <a:pt x="544723" y="0"/>
                  <a:pt x="550417" y="5685"/>
                  <a:pt x="550417" y="12696"/>
                </a:cubicBezTo>
                <a:lnTo>
                  <a:pt x="550417" y="31645"/>
                </a:lnTo>
                <a:lnTo>
                  <a:pt x="594735" y="31645"/>
                </a:lnTo>
                <a:cubicBezTo>
                  <a:pt x="601662" y="31645"/>
                  <a:pt x="607356" y="37236"/>
                  <a:pt x="607356" y="44247"/>
                </a:cubicBezTo>
                <a:lnTo>
                  <a:pt x="607356" y="568481"/>
                </a:lnTo>
                <a:cubicBezTo>
                  <a:pt x="607356" y="575492"/>
                  <a:pt x="601662" y="581177"/>
                  <a:pt x="594735" y="581177"/>
                </a:cubicBezTo>
                <a:lnTo>
                  <a:pt x="12621" y="581177"/>
                </a:lnTo>
                <a:cubicBezTo>
                  <a:pt x="5694" y="581177"/>
                  <a:pt x="0" y="575492"/>
                  <a:pt x="0" y="568481"/>
                </a:cubicBezTo>
                <a:lnTo>
                  <a:pt x="0" y="44247"/>
                </a:lnTo>
                <a:cubicBezTo>
                  <a:pt x="0" y="37236"/>
                  <a:pt x="5694" y="31645"/>
                  <a:pt x="12621" y="31645"/>
                </a:cubicBezTo>
                <a:lnTo>
                  <a:pt x="56939" y="31645"/>
                </a:lnTo>
                <a:lnTo>
                  <a:pt x="56939" y="12696"/>
                </a:lnTo>
                <a:cubicBezTo>
                  <a:pt x="56939" y="5685"/>
                  <a:pt x="62633" y="0"/>
                  <a:pt x="69561" y="0"/>
                </a:cubicBezTo>
                <a:close/>
              </a:path>
            </a:pathLst>
          </a:custGeom>
          <a:gradFill flip="none" rotWithShape="1">
            <a:gsLst>
              <a:gs pos="0">
                <a:srgbClr val="817599"/>
              </a:gs>
              <a:gs pos="50000">
                <a:srgbClr val="40386E"/>
              </a:gs>
              <a:gs pos="100000">
                <a:srgbClr val="151E4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POSans H" panose="00020600040101010101" pitchFamily="18" charset="-122"/>
            </a:endParaRPr>
          </a:p>
        </p:txBody>
      </p:sp>
      <p:sp>
        <p:nvSpPr>
          <p:cNvPr id="35" name="文本框 34"/>
          <p:cNvSpPr txBox="1"/>
          <p:nvPr>
            <p:custDataLst>
              <p:tags r:id="rId4"/>
            </p:custDataLst>
          </p:nvPr>
        </p:nvSpPr>
        <p:spPr>
          <a:xfrm>
            <a:off x="951865" y="2191385"/>
            <a:ext cx="9061450" cy="123698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对连续数值特征（如年龄、身高、体重、饮食频率等）进行归一化处理（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0~1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）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减少特征量纲差异导致的训练偏差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提高模型训练的稳定性和效率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阿里巴巴普惠体 2.0 105 Heavy" panose="00020600040101010101" pitchFamily="18" charset="-122"/>
                <a:sym typeface="OPPOSans M" panose="00020600040101010101" pitchFamily="18" charset="-122"/>
              </a:rPr>
              <a:t>提升模型表现和泛化能力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  <a:p>
            <a:pPr algn="just"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  <a:p>
            <a:pPr algn="just"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阿里巴巴普惠体 2.0 105 Heavy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37" name="矩形 36"/>
          <p:cNvSpPr/>
          <p:nvPr>
            <p:custDataLst>
              <p:tags r:id="rId5"/>
            </p:custDataLst>
          </p:nvPr>
        </p:nvSpPr>
        <p:spPr>
          <a:xfrm>
            <a:off x="0" y="6606066"/>
            <a:ext cx="12191982" cy="277635"/>
          </a:xfrm>
          <a:prstGeom prst="rect">
            <a:avLst/>
          </a:prstGeom>
          <a:gradFill flip="none" rotWithShape="1">
            <a:gsLst>
              <a:gs pos="27000">
                <a:srgbClr val="40386E"/>
              </a:gs>
              <a:gs pos="100000">
                <a:srgbClr val="151E49"/>
              </a:gs>
              <a:gs pos="1000">
                <a:srgbClr val="81759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865" y="4323715"/>
            <a:ext cx="8670290" cy="8108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865" y="5305425"/>
            <a:ext cx="5638800" cy="118681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488.3554330708662,&quot;left&quot;:0,&quot;top&quot;:0.07070866141732284,&quot;width&quot;:960}"/>
</p:tagLst>
</file>

<file path=ppt/tags/tag10.xml><?xml version="1.0" encoding="utf-8"?>
<p:tagLst xmlns:p="http://schemas.openxmlformats.org/presentationml/2006/main">
  <p:tag name="KSO_WM_DIAGRAM_VIRTUALLY_FRAME" val="{&quot;height&quot;:488.3554330708662,&quot;left&quot;:0,&quot;top&quot;:0.07070866141732284,&quot;width&quot;:960}"/>
</p:tagLst>
</file>

<file path=ppt/tags/tag11.xml><?xml version="1.0" encoding="utf-8"?>
<p:tagLst xmlns:p="http://schemas.openxmlformats.org/presentationml/2006/main">
  <p:tag name="KSO_WM_DIAGRAM_VIRTUALLY_FRAME" val="{&quot;height&quot;:488.3554330708662,&quot;left&quot;:0,&quot;top&quot;:0.07070866141732284,&quot;width&quot;:960}"/>
</p:tagLst>
</file>

<file path=ppt/tags/tag12.xml><?xml version="1.0" encoding="utf-8"?>
<p:tagLst xmlns:p="http://schemas.openxmlformats.org/presentationml/2006/main">
  <p:tag name="KSO_WM_DIAGRAM_VIRTUALLY_FRAME" val="{&quot;height&quot;:488.3554330708662,&quot;left&quot;:0,&quot;top&quot;:0.07070866141732284,&quot;width&quot;:960}"/>
</p:tagLst>
</file>

<file path=ppt/tags/tag13.xml><?xml version="1.0" encoding="utf-8"?>
<p:tagLst xmlns:p="http://schemas.openxmlformats.org/presentationml/2006/main">
  <p:tag name="KSO_WM_DIAGRAM_VIRTUALLY_FRAME" val="{&quot;height&quot;:488.3554330708662,&quot;left&quot;:0,&quot;top&quot;:0.07070866141732284,&quot;width&quot;:960}"/>
</p:tagLst>
</file>

<file path=ppt/tags/tag14.xml><?xml version="1.0" encoding="utf-8"?>
<p:tagLst xmlns:p="http://schemas.openxmlformats.org/presentationml/2006/main">
  <p:tag name="KSO_WM_DIAGRAM_VIRTUALLY_FRAME" val="{&quot;height&quot;:488.3554330708662,&quot;left&quot;:0,&quot;top&quot;:0.07070866141732284,&quot;width&quot;:960}"/>
</p:tagLst>
</file>

<file path=ppt/tags/tag15.xml><?xml version="1.0" encoding="utf-8"?>
<p:tagLst xmlns:p="http://schemas.openxmlformats.org/presentationml/2006/main">
  <p:tag name="KSO_WM_DIAGRAM_VIRTUALLY_FRAME" val="{&quot;height&quot;:488.3554330708662,&quot;left&quot;:0,&quot;top&quot;:0.07070866141732284,&quot;width&quot;:960}"/>
</p:tagLst>
</file>

<file path=ppt/tags/tag16.xml><?xml version="1.0" encoding="utf-8"?>
<p:tagLst xmlns:p="http://schemas.openxmlformats.org/presentationml/2006/main">
  <p:tag name="KSO_WM_DIAGRAM_VIRTUALLY_FRAME" val="{&quot;height&quot;:488.3554330708662,&quot;left&quot;:0,&quot;top&quot;:0.07070866141732284,&quot;width&quot;:960}"/>
</p:tagLst>
</file>

<file path=ppt/tags/tag17.xml><?xml version="1.0" encoding="utf-8"?>
<p:tagLst xmlns:p="http://schemas.openxmlformats.org/presentationml/2006/main">
  <p:tag name="KSO_WM_DIAGRAM_VIRTUALLY_FRAME" val="{&quot;height&quot;:488.3554330708662,&quot;left&quot;:0,&quot;top&quot;:0.07070866141732284,&quot;width&quot;:960}"/>
</p:tagLst>
</file>

<file path=ppt/tags/tag18.xml><?xml version="1.0" encoding="utf-8"?>
<p:tagLst xmlns:p="http://schemas.openxmlformats.org/presentationml/2006/main">
  <p:tag name="KSO_WM_DIAGRAM_VIRTUALLY_FRAME" val="{&quot;height&quot;:488.3554330708662,&quot;left&quot;:0,&quot;top&quot;:0.07070866141732284,&quot;width&quot;:960}"/>
</p:tagLst>
</file>

<file path=ppt/tags/tag19.xml><?xml version="1.0" encoding="utf-8"?>
<p:tagLst xmlns:p="http://schemas.openxmlformats.org/presentationml/2006/main">
  <p:tag name="KSO_WM_DIAGRAM_VIRTUALLY_FRAME" val="{&quot;height&quot;:488.3554330708662,&quot;left&quot;:0,&quot;top&quot;:0.07070866141732284,&quot;width&quot;:960}"/>
</p:tagLst>
</file>

<file path=ppt/tags/tag2.xml><?xml version="1.0" encoding="utf-8"?>
<p:tagLst xmlns:p="http://schemas.openxmlformats.org/presentationml/2006/main">
  <p:tag name="KSO_WM_DIAGRAM_VIRTUALLY_FRAME" val="{&quot;height&quot;:488.3554330708662,&quot;left&quot;:0,&quot;top&quot;:0.07070866141732284,&quot;width&quot;:960}"/>
</p:tagLst>
</file>

<file path=ppt/tags/tag20.xml><?xml version="1.0" encoding="utf-8"?>
<p:tagLst xmlns:p="http://schemas.openxmlformats.org/presentationml/2006/main">
  <p:tag name="KSO_WM_DIAGRAM_VIRTUALLY_FRAME" val="{&quot;height&quot;:488.3554330708662,&quot;left&quot;:0,&quot;top&quot;:0.07070866141732284,&quot;width&quot;:960}"/>
</p:tagLst>
</file>

<file path=ppt/tags/tag21.xml><?xml version="1.0" encoding="utf-8"?>
<p:tagLst xmlns:p="http://schemas.openxmlformats.org/presentationml/2006/main">
  <p:tag name="KSO_WM_DIAGRAM_VIRTUALLY_FRAME" val="{&quot;height&quot;:465.7114173228347,&quot;left&quot;:0,&quot;top&quot;:115.62283464566929,&quot;width&quot;:959.9985826771654}"/>
</p:tagLst>
</file>

<file path=ppt/tags/tag22.xml><?xml version="1.0" encoding="utf-8"?>
<p:tagLst xmlns:p="http://schemas.openxmlformats.org/presentationml/2006/main">
  <p:tag name="KSO_WM_DIAGRAM_VIRTUALLY_FRAME" val="{&quot;height&quot;:465.7114173228347,&quot;left&quot;:0,&quot;top&quot;:115.62283464566929,&quot;width&quot;:959.9985826771654}"/>
</p:tagLst>
</file>

<file path=ppt/tags/tag23.xml><?xml version="1.0" encoding="utf-8"?>
<p:tagLst xmlns:p="http://schemas.openxmlformats.org/presentationml/2006/main">
  <p:tag name="KSO_WM_DIAGRAM_VIRTUALLY_FRAME" val="{&quot;height&quot;:465.7114173228347,&quot;left&quot;:0,&quot;top&quot;:115.62283464566929,&quot;width&quot;:959.9985826771654}"/>
</p:tagLst>
</file>

<file path=ppt/tags/tag24.xml><?xml version="1.0" encoding="utf-8"?>
<p:tagLst xmlns:p="http://schemas.openxmlformats.org/presentationml/2006/main">
  <p:tag name="KSO_WM_DIAGRAM_VIRTUALLY_FRAME" val="{&quot;height&quot;:465.7114173228347,&quot;left&quot;:0,&quot;top&quot;:115.62283464566929,&quot;width&quot;:959.9985826771654}"/>
</p:tagLst>
</file>

<file path=ppt/tags/tag25.xml><?xml version="1.0" encoding="utf-8"?>
<p:tagLst xmlns:p="http://schemas.openxmlformats.org/presentationml/2006/main">
  <p:tag name="KSO_WM_DIAGRAM_VIRTUALLY_FRAME" val="{&quot;height&quot;:465.7114173228347,&quot;left&quot;:0,&quot;top&quot;:115.62283464566929,&quot;width&quot;:959.9985826771654}"/>
</p:tagLst>
</file>

<file path=ppt/tags/tag26.xml><?xml version="1.0" encoding="utf-8"?>
<p:tagLst xmlns:p="http://schemas.openxmlformats.org/presentationml/2006/main">
  <p:tag name="KSO_WM_DIAGRAM_VIRTUALLY_FRAME" val="{&quot;height&quot;:465.7114173228347,&quot;left&quot;:0,&quot;top&quot;:115.62283464566929,&quot;width&quot;:959.9985826771654}"/>
</p:tagLst>
</file>

<file path=ppt/tags/tag27.xml><?xml version="1.0" encoding="utf-8"?>
<p:tagLst xmlns:p="http://schemas.openxmlformats.org/presentationml/2006/main">
  <p:tag name="KSO_WM_DIAGRAM_VIRTUALLY_FRAME" val="{&quot;height&quot;:465.7114173228347,&quot;left&quot;:0,&quot;top&quot;:115.62283464566929,&quot;width&quot;:959.9985826771654}"/>
</p:tagLst>
</file>

<file path=ppt/tags/tag28.xml><?xml version="1.0" encoding="utf-8"?>
<p:tagLst xmlns:p="http://schemas.openxmlformats.org/presentationml/2006/main">
  <p:tag name="KSO_WM_DIAGRAM_VIRTUALLY_FRAME" val="{&quot;height&quot;:465.7114173228347,&quot;left&quot;:0,&quot;top&quot;:115.62283464566929,&quot;width&quot;:959.9985826771654}"/>
</p:tagLst>
</file>

<file path=ppt/tags/tag29.xml><?xml version="1.0" encoding="utf-8"?>
<p:tagLst xmlns:p="http://schemas.openxmlformats.org/presentationml/2006/main">
  <p:tag name="KSO_WM_DIAGRAM_VIRTUALLY_FRAME" val="{&quot;height&quot;:465.7114173228347,&quot;left&quot;:0,&quot;top&quot;:115.62283464566929,&quot;width&quot;:959.9985826771654}"/>
</p:tagLst>
</file>

<file path=ppt/tags/tag3.xml><?xml version="1.0" encoding="utf-8"?>
<p:tagLst xmlns:p="http://schemas.openxmlformats.org/presentationml/2006/main">
  <p:tag name="KSO_WM_DIAGRAM_VIRTUALLY_FRAME" val="{&quot;height&quot;:488.3554330708662,&quot;left&quot;:0,&quot;top&quot;:0.07070866141732284,&quot;width&quot;:960}"/>
</p:tagLst>
</file>

<file path=ppt/tags/tag30.xml><?xml version="1.0" encoding="utf-8"?>
<p:tagLst xmlns:p="http://schemas.openxmlformats.org/presentationml/2006/main">
  <p:tag name="KSO_WM_DIAGRAM_VIRTUALLY_FRAME" val="{&quot;height&quot;:465.7114173228347,&quot;left&quot;:0,&quot;top&quot;:115.62283464566929,&quot;width&quot;:959.9985826771654}"/>
</p:tagLst>
</file>

<file path=ppt/tags/tag31.xml><?xml version="1.0" encoding="utf-8"?>
<p:tagLst xmlns:p="http://schemas.openxmlformats.org/presentationml/2006/main">
  <p:tag name="KSO_WM_DIAGRAM_VIRTUALLY_FRAME" val="{&quot;height&quot;:465.7114173228347,&quot;left&quot;:0,&quot;top&quot;:115.62283464566929,&quot;width&quot;:959.9985826771654}"/>
</p:tagLst>
</file>

<file path=ppt/tags/tag32.xml><?xml version="1.0" encoding="utf-8"?>
<p:tagLst xmlns:p="http://schemas.openxmlformats.org/presentationml/2006/main">
  <p:tag name="KSO_WM_DIAGRAM_VIRTUALLY_FRAME" val="{&quot;height&quot;:465.7114173228347,&quot;left&quot;:0,&quot;top&quot;:115.62283464566929,&quot;width&quot;:959.9985826771654}"/>
</p:tagLst>
</file>

<file path=ppt/tags/tag33.xml><?xml version="1.0" encoding="utf-8"?>
<p:tagLst xmlns:p="http://schemas.openxmlformats.org/presentationml/2006/main">
  <p:tag name="KSO_WM_DIAGRAM_VIRTUALLY_FRAME" val="{&quot;height&quot;:488.3554330708662,&quot;left&quot;:0,&quot;top&quot;:0.07070866141732284,&quot;width&quot;:960}"/>
</p:tagLst>
</file>

<file path=ppt/tags/tag34.xml><?xml version="1.0" encoding="utf-8"?>
<p:tagLst xmlns:p="http://schemas.openxmlformats.org/presentationml/2006/main">
  <p:tag name="KSO_WM_DIAGRAM_VIRTUALLY_FRAME" val="{&quot;height&quot;:465.7114173228347,&quot;left&quot;:0,&quot;top&quot;:115.62283464566929,&quot;width&quot;:959.9985826771654}"/>
</p:tagLst>
</file>

<file path=ppt/tags/tag35.xml><?xml version="1.0" encoding="utf-8"?>
<p:tagLst xmlns:p="http://schemas.openxmlformats.org/presentationml/2006/main">
  <p:tag name="KSO_WM_DIAGRAM_VIRTUALLY_FRAME" val="{&quot;height&quot;:465.7114173228347,&quot;left&quot;:0,&quot;top&quot;:115.62283464566929,&quot;width&quot;:959.9985826771654}"/>
</p:tagLst>
</file>

<file path=ppt/tags/tag36.xml><?xml version="1.0" encoding="utf-8"?>
<p:tagLst xmlns:p="http://schemas.openxmlformats.org/presentationml/2006/main">
  <p:tag name="KSO_WM_DIAGRAM_VIRTUALLY_FRAME" val="{&quot;height&quot;:465.7114173228347,&quot;left&quot;:0,&quot;top&quot;:115.62283464566929,&quot;width&quot;:959.9985826771654}"/>
</p:tagLst>
</file>

<file path=ppt/tags/tag37.xml><?xml version="1.0" encoding="utf-8"?>
<p:tagLst xmlns:p="http://schemas.openxmlformats.org/presentationml/2006/main">
  <p:tag name="KSO_WM_DIAGRAM_VIRTUALLY_FRAME" val="{&quot;height&quot;:465.7114173228347,&quot;left&quot;:0,&quot;top&quot;:115.62283464566929,&quot;width&quot;:959.9985826771654}"/>
</p:tagLst>
</file>

<file path=ppt/tags/tag38.xml><?xml version="1.0" encoding="utf-8"?>
<p:tagLst xmlns:p="http://schemas.openxmlformats.org/presentationml/2006/main">
  <p:tag name="KSO_WM_DIAGRAM_VIRTUALLY_FRAME" val="{&quot;height&quot;:117.3948818897638,&quot;left&quot;:18.22779527559055,&quot;top&quot;:16.40511811023622,&quot;width&quot;:206.72220472440944}"/>
</p:tagLst>
</file>

<file path=ppt/tags/tag39.xml><?xml version="1.0" encoding="utf-8"?>
<p:tagLst xmlns:p="http://schemas.openxmlformats.org/presentationml/2006/main">
  <p:tag name="KSO_WM_DIAGRAM_VIRTUALLY_FRAME" val="{&quot;height&quot;:117.3948818897638,&quot;left&quot;:18.22779527559055,&quot;top&quot;:16.40511811023622,&quot;width&quot;:206.72220472440944}"/>
</p:tagLst>
</file>

<file path=ppt/tags/tag4.xml><?xml version="1.0" encoding="utf-8"?>
<p:tagLst xmlns:p="http://schemas.openxmlformats.org/presentationml/2006/main">
  <p:tag name="KSO_WM_DIAGRAM_VIRTUALLY_FRAME" val="{&quot;height&quot;:488.3554330708662,&quot;left&quot;:0,&quot;top&quot;:0.07070866141732284,&quot;width&quot;:960}"/>
</p:tagLst>
</file>

<file path=ppt/tags/tag40.xml><?xml version="1.0" encoding="utf-8"?>
<p:tagLst xmlns:p="http://schemas.openxmlformats.org/presentationml/2006/main">
  <p:tag name="KSO_WM_DIAGRAM_VIRTUALLY_FRAME" val="{&quot;height&quot;:465.7114173228347,&quot;left&quot;:0,&quot;top&quot;:115.62283464566929,&quot;width&quot;:959.9985826771654}"/>
</p:tagLst>
</file>

<file path=ppt/tags/tag41.xml><?xml version="1.0" encoding="utf-8"?>
<p:tagLst xmlns:p="http://schemas.openxmlformats.org/presentationml/2006/main">
  <p:tag name="KSO_WM_DIAGRAM_VIRTUALLY_FRAME" val="{&quot;height&quot;:117.3948818897638,&quot;left&quot;:18.22779527559055,&quot;top&quot;:16.40511811023622,&quot;width&quot;:206.72220472440944}"/>
</p:tagLst>
</file>

<file path=ppt/tags/tag42.xml><?xml version="1.0" encoding="utf-8"?>
<p:tagLst xmlns:p="http://schemas.openxmlformats.org/presentationml/2006/main">
  <p:tag name="KSO_WM_DIAGRAM_VIRTUALLY_FRAME" val="{&quot;height&quot;:117.3948818897638,&quot;left&quot;:18.22779527559055,&quot;top&quot;:16.40511811023622,&quot;width&quot;:206.72220472440944}"/>
</p:tagLst>
</file>

<file path=ppt/tags/tag43.xml><?xml version="1.0" encoding="utf-8"?>
<p:tagLst xmlns:p="http://schemas.openxmlformats.org/presentationml/2006/main">
  <p:tag name="KSO_WM_DIAGRAM_VIRTUALLY_FRAME" val="{&quot;height&quot;:117.3948818897638,&quot;left&quot;:18.22779527559055,&quot;top&quot;:16.40511811023622,&quot;width&quot;:206.72220472440944}"/>
</p:tagLst>
</file>

<file path=ppt/tags/tag44.xml><?xml version="1.0" encoding="utf-8"?>
<p:tagLst xmlns:p="http://schemas.openxmlformats.org/presentationml/2006/main">
  <p:tag name="KSO_WM_DIAGRAM_VIRTUALLY_FRAME" val="{&quot;height&quot;:465.7114173228347,&quot;left&quot;:0,&quot;top&quot;:115.62283464566929,&quot;width&quot;:959.9985826771654}"/>
</p:tagLst>
</file>

<file path=ppt/tags/tag45.xml><?xml version="1.0" encoding="utf-8"?>
<p:tagLst xmlns:p="http://schemas.openxmlformats.org/presentationml/2006/main">
  <p:tag name="KSO_WM_DIAGRAM_VIRTUALLY_FRAME" val="{&quot;height&quot;:484.66141732283467,&quot;left&quot;:0,&quot;top&quot;:96.67283464566928,&quot;width&quot;:959.9985826771654}"/>
</p:tagLst>
</file>

<file path=ppt/tags/tag46.xml><?xml version="1.0" encoding="utf-8"?>
<p:tagLst xmlns:p="http://schemas.openxmlformats.org/presentationml/2006/main">
  <p:tag name="KSO_WM_DIAGRAM_VIRTUALLY_FRAME" val="{&quot;height&quot;:484.66141732283467,&quot;left&quot;:0,&quot;top&quot;:96.67283464566928,&quot;width&quot;:959.9985826771654}"/>
</p:tagLst>
</file>

<file path=ppt/tags/tag47.xml><?xml version="1.0" encoding="utf-8"?>
<p:tagLst xmlns:p="http://schemas.openxmlformats.org/presentationml/2006/main">
  <p:tag name="KSO_WM_DIAGRAM_VIRTUALLY_FRAME" val="{&quot;height&quot;:484.66141732283467,&quot;left&quot;:0,&quot;top&quot;:96.67283464566928,&quot;width&quot;:959.9985826771654}"/>
</p:tagLst>
</file>

<file path=ppt/tags/tag48.xml><?xml version="1.0" encoding="utf-8"?>
<p:tagLst xmlns:p="http://schemas.openxmlformats.org/presentationml/2006/main">
  <p:tag name="KSO_WM_DIAGRAM_VIRTUALLY_FRAME" val="{&quot;height&quot;:465.7114173228347,&quot;left&quot;:0,&quot;top&quot;:115.62283464566929,&quot;width&quot;:959.9985826771654}"/>
</p:tagLst>
</file>

<file path=ppt/tags/tag49.xml><?xml version="1.0" encoding="utf-8"?>
<p:tagLst xmlns:p="http://schemas.openxmlformats.org/presentationml/2006/main">
  <p:tag name="KSO_WM_DIAGRAM_VIRTUALLY_FRAME" val="{&quot;height&quot;:472.3155905511811,&quot;left&quot;:0,&quot;top&quot;:109.01866141732282,&quot;width&quot;:959.9985826771654}"/>
</p:tagLst>
</file>

<file path=ppt/tags/tag5.xml><?xml version="1.0" encoding="utf-8"?>
<p:tagLst xmlns:p="http://schemas.openxmlformats.org/presentationml/2006/main">
  <p:tag name="KSO_WM_DIAGRAM_VIRTUALLY_FRAME" val="{&quot;height&quot;:488.3554330708662,&quot;left&quot;:0,&quot;top&quot;:0.07070866141732284,&quot;width&quot;:960}"/>
</p:tagLst>
</file>

<file path=ppt/tags/tag50.xml><?xml version="1.0" encoding="utf-8"?>
<p:tagLst xmlns:p="http://schemas.openxmlformats.org/presentationml/2006/main">
  <p:tag name="KSO_WM_DIAGRAM_VIRTUALLY_FRAME" val="{&quot;height&quot;:472.3155905511811,&quot;left&quot;:0,&quot;top&quot;:109.01866141732282,&quot;width&quot;:959.9985826771654}"/>
</p:tagLst>
</file>

<file path=ppt/tags/tag51.xml><?xml version="1.0" encoding="utf-8"?>
<p:tagLst xmlns:p="http://schemas.openxmlformats.org/presentationml/2006/main">
  <p:tag name="KSO_WM_DIAGRAM_VIRTUALLY_FRAME" val="{&quot;height&quot;:472.3155905511811,&quot;left&quot;:0,&quot;top&quot;:109.01866141732282,&quot;width&quot;:959.9985826771654}"/>
</p:tagLst>
</file>

<file path=ppt/tags/tag52.xml><?xml version="1.0" encoding="utf-8"?>
<p:tagLst xmlns:p="http://schemas.openxmlformats.org/presentationml/2006/main">
  <p:tag name="KSO_WM_DIAGRAM_VIRTUALLY_FRAME" val="{&quot;height&quot;:465.7114173228347,&quot;left&quot;:0,&quot;top&quot;:115.62283464566929,&quot;width&quot;:959.9985826771654}"/>
</p:tagLst>
</file>

<file path=ppt/tags/tag53.xml><?xml version="1.0" encoding="utf-8"?>
<p:tagLst xmlns:p="http://schemas.openxmlformats.org/presentationml/2006/main">
  <p:tag name="KSO_WM_DIAGRAM_VIRTUALLY_FRAME" val="{&quot;height&quot;:488.3554330708662,&quot;left&quot;:0,&quot;top&quot;:0.07070866141732284,&quot;width&quot;:960}"/>
</p:tagLst>
</file>

<file path=ppt/tags/tag54.xml><?xml version="1.0" encoding="utf-8"?>
<p:tagLst xmlns:p="http://schemas.openxmlformats.org/presentationml/2006/main">
  <p:tag name="KSO_WM_DIAGRAM_VIRTUALLY_FRAME" val="{&quot;height&quot;:221.08803149606302,&quot;left&quot;:38.585196850393686,&quot;top&quot;:341.11196850393696,&quot;width&quot;:1096.85937007874}"/>
</p:tagLst>
</file>

<file path=ppt/tags/tag55.xml><?xml version="1.0" encoding="utf-8"?>
<p:tagLst xmlns:p="http://schemas.openxmlformats.org/presentationml/2006/main">
  <p:tag name="KSO_WM_DIAGRAM_VIRTUALLY_FRAME" val="{&quot;height&quot;:221.08803149606302,&quot;left&quot;:38.585196850393686,&quot;top&quot;:341.11196850393696,&quot;width&quot;:1096.85937007874}"/>
</p:tagLst>
</file>

<file path=ppt/tags/tag56.xml><?xml version="1.0" encoding="utf-8"?>
<p:tagLst xmlns:p="http://schemas.openxmlformats.org/presentationml/2006/main">
  <p:tag name="KSO_WM_DIAGRAM_VIRTUALLY_FRAME" val="{&quot;height&quot;:221.08803149606302,&quot;left&quot;:38.585196850393686,&quot;top&quot;:341.11196850393696,&quot;width&quot;:1096.85937007874}"/>
</p:tagLst>
</file>

<file path=ppt/tags/tag57.xml><?xml version="1.0" encoding="utf-8"?>
<p:tagLst xmlns:p="http://schemas.openxmlformats.org/presentationml/2006/main">
  <p:tag name="KSO_WM_DIAGRAM_VIRTUALLY_FRAME" val="{&quot;height&quot;:221.08803149606302,&quot;left&quot;:38.585196850393686,&quot;top&quot;:341.11196850393696,&quot;width&quot;:1096.85937007874}"/>
</p:tagLst>
</file>

<file path=ppt/tags/tag58.xml><?xml version="1.0" encoding="utf-8"?>
<p:tagLst xmlns:p="http://schemas.openxmlformats.org/presentationml/2006/main">
  <p:tag name="KSO_WM_DIAGRAM_VIRTUALLY_FRAME" val="{&quot;height&quot;:221.08803149606302,&quot;left&quot;:38.585196850393686,&quot;top&quot;:341.11196850393696,&quot;width&quot;:1096.85937007874}"/>
</p:tagLst>
</file>

<file path=ppt/tags/tag59.xml><?xml version="1.0" encoding="utf-8"?>
<p:tagLst xmlns:p="http://schemas.openxmlformats.org/presentationml/2006/main">
  <p:tag name="KSO_WM_DIAGRAM_VIRTUALLY_FRAME" val="{&quot;height&quot;:221.08803149606302,&quot;left&quot;:38.585196850393686,&quot;top&quot;:341.11196850393696,&quot;width&quot;:1096.85937007874}"/>
</p:tagLst>
</file>

<file path=ppt/tags/tag6.xml><?xml version="1.0" encoding="utf-8"?>
<p:tagLst xmlns:p="http://schemas.openxmlformats.org/presentationml/2006/main">
  <p:tag name="KSO_WM_DIAGRAM_VIRTUALLY_FRAME" val="{&quot;height&quot;:488.3554330708662,&quot;left&quot;:0,&quot;top&quot;:0.07070866141732284,&quot;width&quot;:960}"/>
</p:tagLst>
</file>

<file path=ppt/tags/tag60.xml><?xml version="1.0" encoding="utf-8"?>
<p:tagLst xmlns:p="http://schemas.openxmlformats.org/presentationml/2006/main">
  <p:tag name="KSO_WM_DIAGRAM_VIRTUALLY_FRAME" val="{&quot;height&quot;:221.08803149606302,&quot;left&quot;:38.585196850393686,&quot;top&quot;:341.11196850393696,&quot;width&quot;:1096.85937007874}"/>
</p:tagLst>
</file>

<file path=ppt/tags/tag61.xml><?xml version="1.0" encoding="utf-8"?>
<p:tagLst xmlns:p="http://schemas.openxmlformats.org/presentationml/2006/main">
  <p:tag name="KSO_WM_DIAGRAM_VIRTUALLY_FRAME" val="{&quot;height&quot;:221.08803149606302,&quot;left&quot;:38.585196850393686,&quot;top&quot;:341.11196850393696,&quot;width&quot;:1096.85937007874}"/>
</p:tagLst>
</file>

<file path=ppt/tags/tag62.xml><?xml version="1.0" encoding="utf-8"?>
<p:tagLst xmlns:p="http://schemas.openxmlformats.org/presentationml/2006/main">
  <p:tag name="KSO_WM_DIAGRAM_VIRTUALLY_FRAME" val="{&quot;height&quot;:221.08803149606302,&quot;left&quot;:38.585196850393686,&quot;top&quot;:341.11196850393696,&quot;width&quot;:1096.85937007874}"/>
</p:tagLst>
</file>

<file path=ppt/tags/tag63.xml><?xml version="1.0" encoding="utf-8"?>
<p:tagLst xmlns:p="http://schemas.openxmlformats.org/presentationml/2006/main">
  <p:tag name="KSO_WM_DIAGRAM_VIRTUALLY_FRAME" val="{&quot;height&quot;:221.08803149606302,&quot;left&quot;:38.585196850393686,&quot;top&quot;:341.11196850393696,&quot;width&quot;:1096.85937007874}"/>
</p:tagLst>
</file>

<file path=ppt/tags/tag64.xml><?xml version="1.0" encoding="utf-8"?>
<p:tagLst xmlns:p="http://schemas.openxmlformats.org/presentationml/2006/main">
  <p:tag name="KSO_WM_DIAGRAM_VIRTUALLY_FRAME" val="{&quot;height&quot;:221.08803149606302,&quot;left&quot;:38.585196850393686,&quot;top&quot;:341.11196850393696,&quot;width&quot;:1096.85937007874}"/>
</p:tagLst>
</file>

<file path=ppt/tags/tag65.xml><?xml version="1.0" encoding="utf-8"?>
<p:tagLst xmlns:p="http://schemas.openxmlformats.org/presentationml/2006/main">
  <p:tag name="KSO_WM_DIAGRAM_VIRTUALLY_FRAME" val="{&quot;height&quot;:488.3554330708662,&quot;left&quot;:0,&quot;top&quot;:0.07070866141732284,&quot;width&quot;:960}"/>
</p:tagLst>
</file>

<file path=ppt/tags/tag66.xml><?xml version="1.0" encoding="utf-8"?>
<p:tagLst xmlns:p="http://schemas.openxmlformats.org/presentationml/2006/main">
  <p:tag name="commondata" val="eyJoZGlkIjoiNzNhOWRhNjJlODdmYTFiYTI2NDEyNzBkMThmMzMyMTkifQ=="/>
</p:tagLst>
</file>

<file path=ppt/tags/tag7.xml><?xml version="1.0" encoding="utf-8"?>
<p:tagLst xmlns:p="http://schemas.openxmlformats.org/presentationml/2006/main">
  <p:tag name="KSO_WM_DIAGRAM_VIRTUALLY_FRAME" val="{&quot;height&quot;:488.3554330708662,&quot;left&quot;:0,&quot;top&quot;:0.07070866141732284,&quot;width&quot;:960}"/>
</p:tagLst>
</file>

<file path=ppt/tags/tag8.xml><?xml version="1.0" encoding="utf-8"?>
<p:tagLst xmlns:p="http://schemas.openxmlformats.org/presentationml/2006/main">
  <p:tag name="KSO_WM_DIAGRAM_VIRTUALLY_FRAME" val="{&quot;height&quot;:488.3554330708662,&quot;left&quot;:0,&quot;top&quot;:0.07070866141732284,&quot;width&quot;:960}"/>
</p:tagLst>
</file>

<file path=ppt/tags/tag9.xml><?xml version="1.0" encoding="utf-8"?>
<p:tagLst xmlns:p="http://schemas.openxmlformats.org/presentationml/2006/main">
  <p:tag name="KSO_WM_DIAGRAM_VIRTUALLY_FRAME" val="{&quot;height&quot;:488.3554330708662,&quot;left&quot;:0,&quot;top&quot;:0.07070866141732284,&quot;width&quot;:960}"/>
</p:tagLst>
</file>

<file path=ppt/theme/theme1.xml><?xml version="1.0" encoding="utf-8"?>
<a:theme xmlns:a="http://schemas.openxmlformats.org/drawingml/2006/main" name="Office 主题​​">
  <a:themeElements>
    <a:clrScheme name="自定义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1E49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14_Office 主题​​">
  <a:themeElements>
    <a:clrScheme name="159期作业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F8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3F88"/>
      </a:hlink>
      <a:folHlink>
        <a:srgbClr val="BFBFBF"/>
      </a:folHlink>
    </a:clrScheme>
    <a:fontScheme name="自定义 15">
      <a:majorFont>
        <a:latin typeface="Roboto Bold"/>
        <a:ea typeface="思源黑体 CN Bold"/>
        <a:cs typeface=""/>
      </a:majorFont>
      <a:minorFont>
        <a:latin typeface="Roboto Regular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15_Office 主题​​">
  <a:themeElements>
    <a:clrScheme name="159期作业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F8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3F88"/>
      </a:hlink>
      <a:folHlink>
        <a:srgbClr val="BFBFBF"/>
      </a:folHlink>
    </a:clrScheme>
    <a:fontScheme name="自定义 15">
      <a:majorFont>
        <a:latin typeface="Roboto Bold"/>
        <a:ea typeface="思源黑体 CN Bold"/>
        <a:cs typeface=""/>
      </a:majorFont>
      <a:minorFont>
        <a:latin typeface="Roboto Regular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17_Office 主题​​">
  <a:themeElements>
    <a:clrScheme name="159期作业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F8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3F88"/>
      </a:hlink>
      <a:folHlink>
        <a:srgbClr val="BFBFBF"/>
      </a:folHlink>
    </a:clrScheme>
    <a:fontScheme name="自定义 15">
      <a:majorFont>
        <a:latin typeface="Roboto Bold"/>
        <a:ea typeface="思源黑体 CN Bold"/>
        <a:cs typeface=""/>
      </a:majorFont>
      <a:minorFont>
        <a:latin typeface="Roboto Regular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16_Office 主题​​">
  <a:themeElements>
    <a:clrScheme name="159期作业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F8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3F88"/>
      </a:hlink>
      <a:folHlink>
        <a:srgbClr val="BFBFBF"/>
      </a:folHlink>
    </a:clrScheme>
    <a:fontScheme name="自定义 15">
      <a:majorFont>
        <a:latin typeface="Roboto Bold"/>
        <a:ea typeface="思源黑体 CN Bold"/>
        <a:cs typeface=""/>
      </a:majorFont>
      <a:minorFont>
        <a:latin typeface="Roboto Regular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4642</Words>
  <Application>WPS 演示</Application>
  <PresentationFormat>宽屏</PresentationFormat>
  <Paragraphs>288</Paragraphs>
  <Slides>24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24</vt:i4>
      </vt:variant>
    </vt:vector>
  </HeadingPairs>
  <TitlesOfParts>
    <vt:vector size="47" baseType="lpstr">
      <vt:lpstr>Arial</vt:lpstr>
      <vt:lpstr>宋体</vt:lpstr>
      <vt:lpstr>Wingdings</vt:lpstr>
      <vt:lpstr>思源黑体 CN Regular</vt:lpstr>
      <vt:lpstr>黑体</vt:lpstr>
      <vt:lpstr>OPPOSans H</vt:lpstr>
      <vt:lpstr>OPPOSans B</vt:lpstr>
      <vt:lpstr>OPPOSans M</vt:lpstr>
      <vt:lpstr>楷体</vt:lpstr>
      <vt:lpstr>Hanson</vt:lpstr>
      <vt:lpstr>Segoe Print</vt:lpstr>
      <vt:lpstr>阿里巴巴普惠体 2.0 105 Heavy</vt:lpstr>
      <vt:lpstr>微软雅黑</vt:lpstr>
      <vt:lpstr>Arial</vt:lpstr>
      <vt:lpstr>Arial Unicode MS</vt:lpstr>
      <vt:lpstr>思源黑体 CN Bold</vt:lpstr>
      <vt:lpstr>Roboto Regular</vt:lpstr>
      <vt:lpstr>Roboto Bold</vt:lpstr>
      <vt:lpstr>Office 主题​​</vt:lpstr>
      <vt:lpstr>114_Office 主题​​</vt:lpstr>
      <vt:lpstr>115_Office 主题​​</vt:lpstr>
      <vt:lpstr>117_Office 主题​​</vt:lpstr>
      <vt:lpstr>116_Office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宸</dc:creator>
  <cp:lastModifiedBy>WPS_1680665064</cp:lastModifiedBy>
  <cp:revision>130</cp:revision>
  <dcterms:created xsi:type="dcterms:W3CDTF">2023-10-29T02:51:00Z</dcterms:created>
  <dcterms:modified xsi:type="dcterms:W3CDTF">2024-12-22T18:57:34Z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E77C68CD2153447894ADFE5E9CDC45A5_13</vt:lpwstr>
  </property>
  <property fmtid="{D5CDD505-2E9C-101B-9397-08002B2CF9AE}" pid="3" name="KSOProductBuildVer">
    <vt:lpwstr>2052-12.1.0.19302</vt:lpwstr>
  </property>
</Properties>
</file>